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305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25F92-79F6-5B42-B13F-88266380331D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08022-5609-7545-9E1A-FDF187A4A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3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5fadeb5b9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5fadeb5b9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5d5b9dc8c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5d5b9dc8c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63cee27396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163cee2739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63cee27396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163cee2739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63a1471490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63a1471490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ff546e1a6c_9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ff546e1a6c_9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63cee27396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163cee2739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63a1471490_1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163a1471490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63cee2739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63cee2739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ff546e1a6c_9_4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ff546e1a6c_9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ff546e1a6c_9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ff546e1a6c_9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63cee273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63cee273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ff546e1a6c_9_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ff546e1a6c_9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f546e1a6c_9_5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ff546e1a6c_9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ff546e1a6c_9_5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f546e1a6c_9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63a1471490_1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163a1471490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f546e1a6c_9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ff546e1a6c_9_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https://www.youtube.com/watch?v=BNICMrYtPJY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https://www.sciencedirect.com/science/article/abs/pii/S0169534701022352</a:t>
            </a:r>
            <a:endParaRPr/>
          </a:p>
        </p:txBody>
      </p:sp>
      <p:sp>
        <p:nvSpPr>
          <p:cNvPr id="762" name="Google Shape;762;gff546e1a6c_9_5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63a1471490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63a1471490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ff546e1a6c_9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ff546e1a6c_9_5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https://www.youtube.com/watch?v=BNICMrYtPJY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https://www.sciencedirect.com/science/article/abs/pii/S0169534701022352</a:t>
            </a:r>
            <a:endParaRPr/>
          </a:p>
        </p:txBody>
      </p:sp>
      <p:sp>
        <p:nvSpPr>
          <p:cNvPr id="785" name="Google Shape;785;gff546e1a6c_9_5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63cee2739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g163cee2739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https://www.youtube.com/watch?v=BNICMrYtPJY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https://www.sciencedirect.com/science/article/abs/pii/S0169534701022352</a:t>
            </a:r>
            <a:endParaRPr/>
          </a:p>
        </p:txBody>
      </p:sp>
      <p:sp>
        <p:nvSpPr>
          <p:cNvPr id="796" name="Google Shape;796;g163cee27396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3a1471490_1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163a1471490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63a1471490_1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163a1471490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63cee273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63cee273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63a1471490_1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163a1471490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ff546e1a6c_9_5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ff546e1a6c_9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ff546e1a6c_9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ff546e1a6c_9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63a1471490_1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g163a1471490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63a1471490_1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163a1471490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63cee27396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163cee2739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63a147149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g163a1471490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https://www.youtube.com/watch?v=BNICMrYtPJY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https://www.sciencedirect.com/science/article/abs/pii/S0169534701022352</a:t>
            </a:r>
            <a:endParaRPr/>
          </a:p>
        </p:txBody>
      </p:sp>
      <p:sp>
        <p:nvSpPr>
          <p:cNvPr id="877" name="Google Shape;877;g163a1471490_1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63a147149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63a1471490_1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https://www.youtube.com/watch?v=BNICMrYtPJY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https://www.sciencedirect.com/science/article/abs/pii/S0169534701022352</a:t>
            </a:r>
            <a:endParaRPr/>
          </a:p>
        </p:txBody>
      </p:sp>
      <p:sp>
        <p:nvSpPr>
          <p:cNvPr id="887" name="Google Shape;887;g163a1471490_1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63a1471490_1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g163a1471490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63a1471490_1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163a1471490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63a147149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163a14714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63a1471490_1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163a1471490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ff546e1a6c_9_6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gff546e1a6c_9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63cee27396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g163cee2739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ff546e1a6c_9_6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ff546e1a6c_9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63a1471490_1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163a1471490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ff546e1a6c_9_6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ff546e1a6c_9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ff546e1a6c_9_6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ff546e1a6c_9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63a1471490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163a147149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63a1471490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163a14714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63a14714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63a14714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d5b9dc8ca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5d5b9dc8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63a1471490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63a1471490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50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05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932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342891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377" lvl="1" indent="-3428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566" lvl="2" indent="-3428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754" lvl="3" indent="-3428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5943" lvl="4" indent="-3428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131" lvl="5" indent="-3428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320" lvl="6" indent="-3428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509" lvl="7" indent="-3428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697" lvl="8" indent="-342891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0544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09603" y="273049"/>
            <a:ext cx="40112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766733" y="273052"/>
            <a:ext cx="68156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431789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marL="914377" lvl="1" indent="-40639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marL="1371566" lvl="2" indent="-38099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/>
            </a:lvl3pPr>
            <a:lvl4pPr marL="1828754" lvl="3" indent="-3555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marL="2285943" lvl="4" indent="-3555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5pPr>
            <a:lvl6pPr marL="2743131" lvl="5" indent="-3555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6pPr>
            <a:lvl7pPr marL="3200320" lvl="6" indent="-3555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marL="3657509" lvl="7" indent="-35559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8pPr>
            <a:lvl9pPr marL="4114697" lvl="8" indent="-355591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609603" y="1435102"/>
            <a:ext cx="40112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89" lvl="0" indent="-22859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377" lvl="1" indent="-22859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566" lvl="2" indent="-22859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754" lvl="3" indent="-22859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5943" lvl="4" indent="-22859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131" lvl="5" indent="-22859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320" lvl="6" indent="-22859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509" lvl="7" indent="-22859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697" lvl="8" indent="-228594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556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981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92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208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79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7" lvl="1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269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268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377" lvl="1" indent="-31749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131" lvl="5" indent="-31749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07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273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52533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4"/>
          <p:cNvSpPr txBox="1">
            <a:spLocks noGrp="1"/>
          </p:cNvSpPr>
          <p:nvPr>
            <p:ph type="ctrTitle"/>
          </p:nvPr>
        </p:nvSpPr>
        <p:spPr>
          <a:xfrm>
            <a:off x="1835708" y="-8535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Meta-analysis: Publication biases and what to do about them?</a:t>
            </a:r>
            <a:endParaRPr/>
          </a:p>
        </p:txBody>
      </p:sp>
      <p:pic>
        <p:nvPicPr>
          <p:cNvPr id="558" name="Google Shape;5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102" y="2651563"/>
            <a:ext cx="4024676" cy="397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226" y="2651552"/>
            <a:ext cx="4024676" cy="39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/>
        </p:nvSpPr>
        <p:spPr>
          <a:xfrm>
            <a:off x="1165501" y="3802725"/>
            <a:ext cx="9273900" cy="31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endParaRPr sz="1500" i="1" kern="0">
              <a:solidFill>
                <a:srgbClr val="60A0B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predict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(MLMA)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pred     se  ci.lb  ci.ub   pi.lb  pi.ub 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0.1668 0.0316 0.1010 0.2327 </a:t>
            </a:r>
            <a:r>
              <a:rPr lang="en" sz="1500" b="1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-0.1755 0.5091</a:t>
            </a:r>
            <a:endParaRPr sz="1500" b="1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</a:pP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l.pi.t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0.1668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-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qt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0.975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 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20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*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sqrt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se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^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sum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sigma2))</a:t>
            </a:r>
            <a:endParaRPr sz="14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</a:pP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u.pi.t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0.1668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qt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0.975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 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20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*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sqrt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se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^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sum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sigma2))</a:t>
            </a:r>
            <a:endParaRPr sz="14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</a:pP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(l.pi.t, u.pi.t)</a:t>
            </a:r>
            <a:endParaRPr sz="14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700" b="1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[1] -0.1755121  0.5091121</a:t>
            </a:r>
            <a:endParaRPr sz="1700" b="1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73"/>
          <p:cNvSpPr txBox="1"/>
          <p:nvPr/>
        </p:nvSpPr>
        <p:spPr>
          <a:xfrm>
            <a:off x="3155115" y="220727"/>
            <a:ext cx="876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4400" kern="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multilevel models</a:t>
            </a:r>
            <a:endParaRPr sz="4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p73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4325" y="481315"/>
            <a:ext cx="2762624" cy="9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3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Heterogeneity Analysis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73"/>
          <p:cNvSpPr txBox="1"/>
          <p:nvPr/>
        </p:nvSpPr>
        <p:spPr>
          <a:xfrm>
            <a:off x="1182275" y="1528127"/>
            <a:ext cx="9425700" cy="224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i="1" kern="0">
                <a:solidFill>
                  <a:srgbClr val="60A0B0"/>
                </a:solidFill>
                <a:latin typeface="Courier"/>
                <a:ea typeface="Courier"/>
                <a:cs typeface="Courier"/>
                <a:sym typeface="Courier"/>
              </a:rPr>
              <a:t>#devtools::install_github("daniel1noble/orchaRd", force = TRUE, build_vignettes = TRUE)</a:t>
            </a:r>
            <a:endParaRPr sz="1500" i="1" kern="0">
              <a:solidFill>
                <a:srgbClr val="60A0B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(orchaRd)</a:t>
            </a:r>
            <a:endParaRPr sz="15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orchaRd</a:t>
            </a:r>
            <a:r>
              <a:rPr lang="en" sz="15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5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i2_ml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(MLMA,</a:t>
            </a:r>
            <a:r>
              <a:rPr lang="en" sz="15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5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 sz="15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asr_dat)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  I2_Total I2_species_ID   I2_study_ID      I2_es_ID 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 98.418961      2.982312     58.480574     36.956076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73"/>
          <p:cNvSpPr txBox="1"/>
          <p:nvPr/>
        </p:nvSpPr>
        <p:spPr>
          <a:xfrm>
            <a:off x="2661664" y="3429003"/>
            <a:ext cx="876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Intervals</a:t>
            </a:r>
            <a:endParaRPr sz="4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73"/>
          <p:cNvSpPr/>
          <p:nvPr/>
        </p:nvSpPr>
        <p:spPr>
          <a:xfrm>
            <a:off x="1629700" y="3665775"/>
            <a:ext cx="8767800" cy="301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4"/>
          <p:cNvSpPr txBox="1"/>
          <p:nvPr/>
        </p:nvSpPr>
        <p:spPr>
          <a:xfrm>
            <a:off x="1165501" y="3802725"/>
            <a:ext cx="9273900" cy="31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endParaRPr sz="1500" i="1" kern="0">
              <a:solidFill>
                <a:srgbClr val="60A0B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predict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(MLMA)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pred     se  ci.lb  ci.ub   pi.lb  pi.ub 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0.1668 0.0316 0.1010 0.2327 </a:t>
            </a:r>
            <a:r>
              <a:rPr lang="en" sz="1500" b="1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-0.1755 0.5091</a:t>
            </a:r>
            <a:endParaRPr sz="1500" b="1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</a:pP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l.pi.t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0.1668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-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qt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0.975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 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20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*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sqrt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se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^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sum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sigma2))</a:t>
            </a:r>
            <a:endParaRPr sz="14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</a:pP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u.pi.t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0.1668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qt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0.975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 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20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*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sqrt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se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^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sum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sigma2))</a:t>
            </a:r>
            <a:endParaRPr sz="14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</a:pP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(l.pi.t, u.pi.t)</a:t>
            </a:r>
            <a:endParaRPr sz="14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700" b="1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[1] -0.1755121  0.5091121</a:t>
            </a:r>
            <a:endParaRPr sz="1700" b="1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7" name="Google Shape;647;p74"/>
          <p:cNvSpPr txBox="1"/>
          <p:nvPr/>
        </p:nvSpPr>
        <p:spPr>
          <a:xfrm>
            <a:off x="3155115" y="220727"/>
            <a:ext cx="876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4400" kern="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multilevel models</a:t>
            </a:r>
            <a:endParaRPr sz="4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p7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4325" y="481315"/>
            <a:ext cx="2762624" cy="9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4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Heterogeneity Analysis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0" name="Google Shape;650;p74"/>
          <p:cNvSpPr txBox="1"/>
          <p:nvPr/>
        </p:nvSpPr>
        <p:spPr>
          <a:xfrm>
            <a:off x="1182275" y="1528127"/>
            <a:ext cx="9425700" cy="224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i="1" kern="0">
                <a:solidFill>
                  <a:srgbClr val="60A0B0"/>
                </a:solidFill>
                <a:latin typeface="Courier"/>
                <a:ea typeface="Courier"/>
                <a:cs typeface="Courier"/>
                <a:sym typeface="Courier"/>
              </a:rPr>
              <a:t>#devtools::install_github("daniel1noble/orchaRd", force = TRUE, build_vignettes = TRUE)</a:t>
            </a:r>
            <a:endParaRPr sz="1500" i="1" kern="0">
              <a:solidFill>
                <a:srgbClr val="60A0B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(orchaRd)</a:t>
            </a:r>
            <a:endParaRPr sz="15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orchaRd</a:t>
            </a:r>
            <a:r>
              <a:rPr lang="en" sz="15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5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i2_ml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(MLMA,</a:t>
            </a:r>
            <a:r>
              <a:rPr lang="en" sz="15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5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 sz="15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asr_dat)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  I2_Total I2_species_ID   I2_study_ID      I2_es_ID 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 98.418961      2.982312     58.480574     36.956076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1" name="Google Shape;651;p74"/>
          <p:cNvSpPr txBox="1"/>
          <p:nvPr/>
        </p:nvSpPr>
        <p:spPr>
          <a:xfrm>
            <a:off x="2661664" y="3429003"/>
            <a:ext cx="876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Intervals</a:t>
            </a:r>
            <a:endParaRPr sz="4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4"/>
          <p:cNvSpPr/>
          <p:nvPr/>
        </p:nvSpPr>
        <p:spPr>
          <a:xfrm>
            <a:off x="1629700" y="3665775"/>
            <a:ext cx="8767800" cy="301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53" name="Google Shape;653;p74" descr="I_{t}^2 = \frac{\sigma_{s}^2 + \sigma_{e}^2}{\sigma_{s}^2 + \sigma_{e}^2 + \sigma_{m}^2}&#10;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351" y="4316839"/>
            <a:ext cx="28448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4" descr="I_{s}^2 = \frac{\sigma_{s}^2}{\sigma_{s}^2 + \sigma_{e}^2 + \sigma_{m}^2}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451" y="4200839"/>
            <a:ext cx="3525651" cy="11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4"/>
          <p:cNvSpPr txBox="1"/>
          <p:nvPr/>
        </p:nvSpPr>
        <p:spPr>
          <a:xfrm>
            <a:off x="4333200" y="5933725"/>
            <a:ext cx="35256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sz="19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Total Sampling Variance for Effect Sizes</a:t>
            </a:r>
            <a:endParaRPr sz="19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56" name="Google Shape;656;p74"/>
          <p:cNvCxnSpPr>
            <a:stCxn id="655" idx="0"/>
          </p:cNvCxnSpPr>
          <p:nvPr/>
        </p:nvCxnSpPr>
        <p:spPr>
          <a:xfrm flipH="1" flipV="1">
            <a:off x="5088901" y="5198426"/>
            <a:ext cx="1007099" cy="7352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74"/>
          <p:cNvCxnSpPr>
            <a:stCxn id="655" idx="0"/>
          </p:cNvCxnSpPr>
          <p:nvPr/>
        </p:nvCxnSpPr>
        <p:spPr>
          <a:xfrm flipV="1">
            <a:off x="6096000" y="5355626"/>
            <a:ext cx="2913301" cy="5780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5"/>
          <p:cNvSpPr txBox="1"/>
          <p:nvPr/>
        </p:nvSpPr>
        <p:spPr>
          <a:xfrm>
            <a:off x="1165501" y="3802725"/>
            <a:ext cx="9273900" cy="319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endParaRPr sz="1500" i="1" kern="0">
              <a:solidFill>
                <a:srgbClr val="60A0B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predict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(MLMA)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pred     se  ci.lb  ci.ub   pi.lb  pi.ub 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0.1668 0.0316 0.1010 0.2327 </a:t>
            </a:r>
            <a:r>
              <a:rPr lang="en" sz="1500" b="1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-0.1755 0.5091</a:t>
            </a:r>
            <a:endParaRPr sz="1500" b="1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</a:pP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l.pi.t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0.1668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-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qt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0.975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 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20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*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sqrt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se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^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sum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sigma2))</a:t>
            </a:r>
            <a:endParaRPr sz="14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</a:pP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u.pi.t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0.1668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qt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0.975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 =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20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*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sqrt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se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^</a:t>
            </a:r>
            <a:r>
              <a:rPr lang="en" sz="14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sum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</a:t>
            </a:r>
            <a:r>
              <a:rPr lang="en" sz="14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sigma2))</a:t>
            </a:r>
            <a:endParaRPr sz="14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</a:pPr>
            <a:r>
              <a:rPr lang="en" sz="14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lang="en" sz="14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(l.pi.t, u.pi.t)</a:t>
            </a:r>
            <a:endParaRPr sz="14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700" b="1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[1] -0.1755121  0.5091121</a:t>
            </a:r>
            <a:endParaRPr sz="1700" b="1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75"/>
          <p:cNvSpPr txBox="1"/>
          <p:nvPr/>
        </p:nvSpPr>
        <p:spPr>
          <a:xfrm>
            <a:off x="3155115" y="220727"/>
            <a:ext cx="876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4400" kern="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multilevel models</a:t>
            </a:r>
            <a:endParaRPr sz="4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p7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4325" y="481315"/>
            <a:ext cx="2762624" cy="9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5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D9959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Heterogeneity Analysis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6" name="Google Shape;666;p75"/>
          <p:cNvSpPr txBox="1"/>
          <p:nvPr/>
        </p:nvSpPr>
        <p:spPr>
          <a:xfrm>
            <a:off x="1182275" y="1528127"/>
            <a:ext cx="9425700" cy="224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i="1" kern="0">
                <a:solidFill>
                  <a:srgbClr val="60A0B0"/>
                </a:solidFill>
                <a:latin typeface="Courier"/>
                <a:ea typeface="Courier"/>
                <a:cs typeface="Courier"/>
                <a:sym typeface="Courier"/>
              </a:rPr>
              <a:t>#devtools::install_github("daniel1noble/orchaRd", force = TRUE, build_vignettes = TRUE)</a:t>
            </a:r>
            <a:endParaRPr sz="1500" i="1" kern="0">
              <a:solidFill>
                <a:srgbClr val="60A0B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(orchaRd)</a:t>
            </a:r>
            <a:endParaRPr sz="15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orchaRd</a:t>
            </a:r>
            <a:r>
              <a:rPr lang="en" sz="15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5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i2_ml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(MLMA,</a:t>
            </a:r>
            <a:r>
              <a:rPr lang="en" sz="15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5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 sz="15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asr_dat)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  I2_Total I2_species_ID   I2_study_ID      I2_es_ID 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57189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</a:pPr>
            <a:r>
              <a:rPr lang="en" sz="15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 98.418961      2.982312     58.480574     36.956076</a:t>
            </a:r>
            <a:endParaRPr sz="1500" kern="0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7" name="Google Shape;667;p75"/>
          <p:cNvSpPr txBox="1"/>
          <p:nvPr/>
        </p:nvSpPr>
        <p:spPr>
          <a:xfrm>
            <a:off x="2661664" y="3429003"/>
            <a:ext cx="876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Prediction Intervals</a:t>
            </a:r>
            <a:endParaRPr sz="4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6"/>
          <p:cNvSpPr txBox="1">
            <a:spLocks noGrp="1"/>
          </p:cNvSpPr>
          <p:nvPr>
            <p:ph type="body" idx="1"/>
          </p:nvPr>
        </p:nvSpPr>
        <p:spPr>
          <a:xfrm>
            <a:off x="1723625" y="1987801"/>
            <a:ext cx="8807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74641">
              <a:lnSpc>
                <a:spcPct val="150000"/>
              </a:lnSpc>
              <a:spcBef>
                <a:spcPts val="0"/>
              </a:spcBef>
              <a:buSzPts val="2300"/>
              <a:buAutoNum type="arabicPeriod"/>
            </a:pPr>
            <a:r>
              <a:rPr lang="en" sz="2300"/>
              <a:t>Finding generality across studies on the same (similar) topics</a:t>
            </a:r>
            <a:endParaRPr sz="23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BFBFBF"/>
              </a:buClr>
              <a:buSzPts val="1900"/>
            </a:pPr>
            <a:r>
              <a:rPr lang="en" sz="1900">
                <a:solidFill>
                  <a:srgbClr val="BFBFBF"/>
                </a:solidFill>
              </a:rPr>
              <a:t>Meta-analysis</a:t>
            </a:r>
            <a:endParaRPr sz="19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BFBFBF"/>
              </a:buClr>
              <a:buSzPts val="1900"/>
            </a:pPr>
            <a:r>
              <a:rPr lang="en" sz="1900">
                <a:solidFill>
                  <a:srgbClr val="BFBFBF"/>
                </a:solidFill>
              </a:rPr>
              <a:t>Subgroup meta-analysis</a:t>
            </a:r>
            <a:endParaRPr sz="2300"/>
          </a:p>
          <a:p>
            <a:pPr indent="-374641">
              <a:lnSpc>
                <a:spcPct val="150000"/>
              </a:lnSpc>
              <a:spcBef>
                <a:spcPts val="0"/>
              </a:spcBef>
              <a:buSzPts val="2300"/>
              <a:buAutoNum type="arabicPeriod"/>
            </a:pPr>
            <a:r>
              <a:rPr lang="en" sz="2300"/>
              <a:t>Finding consistency (inconsistency) among studies</a:t>
            </a:r>
            <a:endParaRPr sz="23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D99593"/>
              </a:buClr>
              <a:buSzPts val="1900"/>
            </a:pPr>
            <a:r>
              <a:rPr lang="en" sz="1900">
                <a:solidFill>
                  <a:srgbClr val="D99593"/>
                </a:solidFill>
              </a:rPr>
              <a:t>Heterogeneity analysis</a:t>
            </a:r>
            <a:endParaRPr sz="1900"/>
          </a:p>
          <a:p>
            <a:pPr indent="-374641">
              <a:lnSpc>
                <a:spcPct val="150000"/>
              </a:lnSpc>
              <a:spcBef>
                <a:spcPts val="0"/>
              </a:spcBef>
              <a:buSzPts val="2300"/>
              <a:buAutoNum type="arabicPeriod"/>
            </a:pPr>
            <a:r>
              <a:rPr lang="en" sz="2300"/>
              <a:t>Explaining variation in effects</a:t>
            </a:r>
            <a:endParaRPr sz="23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93B3D7"/>
              </a:buClr>
              <a:buSzPts val="1900"/>
            </a:pPr>
            <a:r>
              <a:rPr lang="en" sz="1900">
                <a:solidFill>
                  <a:srgbClr val="93B3D7"/>
                </a:solidFill>
              </a:rPr>
              <a:t>Meta-regression</a:t>
            </a:r>
            <a:endParaRPr sz="19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93B3D7"/>
              </a:buClr>
              <a:buSzPts val="1900"/>
            </a:pPr>
            <a:r>
              <a:rPr lang="en" sz="1900">
                <a:solidFill>
                  <a:srgbClr val="93B3D7"/>
                </a:solidFill>
              </a:rPr>
              <a:t>Publication-bias tests</a:t>
            </a:r>
            <a:endParaRPr sz="1900"/>
          </a:p>
        </p:txBody>
      </p:sp>
      <p:sp>
        <p:nvSpPr>
          <p:cNvPr id="673" name="Google Shape;673;p76"/>
          <p:cNvSpPr txBox="1">
            <a:spLocks noGrp="1"/>
          </p:cNvSpPr>
          <p:nvPr>
            <p:ph type="title"/>
          </p:nvPr>
        </p:nvSpPr>
        <p:spPr>
          <a:xfrm>
            <a:off x="1801875" y="262926"/>
            <a:ext cx="880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 sz="4000" b="1"/>
              <a:t>Recap: Three main aims of </a:t>
            </a:r>
            <a:br>
              <a:rPr lang="en" sz="4000" b="1"/>
            </a:br>
            <a:r>
              <a:rPr lang="en" sz="4000" b="1"/>
              <a:t>meta-analysis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7"/>
          <p:cNvSpPr txBox="1">
            <a:spLocks noGrp="1"/>
          </p:cNvSpPr>
          <p:nvPr>
            <p:ph type="body" idx="1"/>
          </p:nvPr>
        </p:nvSpPr>
        <p:spPr>
          <a:xfrm>
            <a:off x="1693700" y="1950700"/>
            <a:ext cx="85932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87341">
              <a:spcBef>
                <a:spcPts val="0"/>
              </a:spcBef>
              <a:buSzPts val="2500"/>
            </a:pPr>
            <a:r>
              <a:rPr lang="en" sz="2500"/>
              <a:t>Heterogeneity in meta-analyses is HIGH! </a:t>
            </a:r>
            <a:endParaRPr sz="2500"/>
          </a:p>
          <a:p>
            <a:pPr indent="-387341">
              <a:spcBef>
                <a:spcPts val="0"/>
              </a:spcBef>
              <a:buSzPts val="2500"/>
            </a:pPr>
            <a:r>
              <a:rPr lang="en" sz="2500"/>
              <a:t>Now we have identified so much of it the next major goal is to explain </a:t>
            </a:r>
            <a:r>
              <a:rPr lang="en" sz="2500" i="1"/>
              <a:t>what drives effect size variability?</a:t>
            </a:r>
            <a:endParaRPr sz="2500"/>
          </a:p>
          <a:p>
            <a:pPr lvl="2" indent="-361942">
              <a:spcBef>
                <a:spcPts val="0"/>
              </a:spcBef>
              <a:buSzPts val="2100"/>
            </a:pPr>
            <a:r>
              <a:rPr lang="en" sz="2100" b="1" i="1"/>
              <a:t>Methodological</a:t>
            </a:r>
            <a:endParaRPr sz="2100" b="1"/>
          </a:p>
          <a:p>
            <a:pPr lvl="3" indent="-361942">
              <a:spcBef>
                <a:spcPts val="0"/>
              </a:spcBef>
              <a:buSzPts val="2100"/>
            </a:pPr>
            <a:r>
              <a:rPr lang="en" sz="2100" i="1"/>
              <a:t>Experimental, observational, dosages, temperatures?</a:t>
            </a:r>
            <a:endParaRPr sz="2100"/>
          </a:p>
          <a:p>
            <a:pPr marL="1371566" indent="0">
              <a:spcBef>
                <a:spcPts val="444"/>
              </a:spcBef>
              <a:spcAft>
                <a:spcPts val="1200"/>
              </a:spcAft>
              <a:buNone/>
            </a:pPr>
            <a:endParaRPr sz="2100"/>
          </a:p>
        </p:txBody>
      </p:sp>
      <p:sp>
        <p:nvSpPr>
          <p:cNvPr id="679" name="Google Shape;679;p77"/>
          <p:cNvSpPr txBox="1">
            <a:spLocks noGrp="1"/>
          </p:cNvSpPr>
          <p:nvPr>
            <p:ph type="title"/>
          </p:nvPr>
        </p:nvSpPr>
        <p:spPr>
          <a:xfrm>
            <a:off x="1767651" y="454400"/>
            <a:ext cx="8776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en" sz="4000"/>
              <a:t>We found variation (a lot)! Now what?</a:t>
            </a:r>
            <a:br>
              <a:rPr lang="en" sz="4000"/>
            </a:br>
            <a:r>
              <a:rPr lang="en" sz="4000" b="1"/>
              <a:t>Multilevel Meta-regression</a:t>
            </a:r>
            <a:endParaRPr sz="4000" b="1"/>
          </a:p>
        </p:txBody>
      </p:sp>
      <p:sp>
        <p:nvSpPr>
          <p:cNvPr id="680" name="Google Shape;680;p77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81" name="Google Shape;6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140" y="4284801"/>
            <a:ext cx="4465525" cy="24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8"/>
          <p:cNvSpPr txBox="1">
            <a:spLocks noGrp="1"/>
          </p:cNvSpPr>
          <p:nvPr>
            <p:ph type="body" idx="1"/>
          </p:nvPr>
        </p:nvSpPr>
        <p:spPr>
          <a:xfrm>
            <a:off x="1693700" y="1950700"/>
            <a:ext cx="85932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87341">
              <a:spcBef>
                <a:spcPts val="0"/>
              </a:spcBef>
              <a:buSzPts val="2500"/>
            </a:pPr>
            <a:r>
              <a:rPr lang="en" sz="2500"/>
              <a:t>Heterogeneity in meta-analyses is HIGH! </a:t>
            </a:r>
            <a:endParaRPr sz="2500"/>
          </a:p>
          <a:p>
            <a:pPr indent="-387341">
              <a:spcBef>
                <a:spcPts val="0"/>
              </a:spcBef>
              <a:buSzPts val="2500"/>
            </a:pPr>
            <a:r>
              <a:rPr lang="en" sz="2500"/>
              <a:t>Now we have identified so much of it the next major goal is to explain </a:t>
            </a:r>
            <a:r>
              <a:rPr lang="en" sz="2500" i="1"/>
              <a:t>what drives effect size variability?</a:t>
            </a:r>
            <a:endParaRPr sz="2500"/>
          </a:p>
          <a:p>
            <a:pPr lvl="2" indent="-361942">
              <a:spcBef>
                <a:spcPts val="0"/>
              </a:spcBef>
              <a:buSzPts val="2100"/>
            </a:pPr>
            <a:r>
              <a:rPr lang="en" sz="2100" b="1" i="1"/>
              <a:t>Methodological</a:t>
            </a:r>
            <a:endParaRPr sz="2100" b="1"/>
          </a:p>
          <a:p>
            <a:pPr lvl="3" indent="-361942">
              <a:spcBef>
                <a:spcPts val="0"/>
              </a:spcBef>
              <a:buSzPts val="2100"/>
            </a:pPr>
            <a:r>
              <a:rPr lang="en" sz="2100" i="1"/>
              <a:t>Experimental, observational, dosages, temperatures?</a:t>
            </a:r>
            <a:endParaRPr sz="2100"/>
          </a:p>
          <a:p>
            <a:pPr marL="1371566" indent="0">
              <a:spcBef>
                <a:spcPts val="444"/>
              </a:spcBef>
              <a:spcAft>
                <a:spcPts val="1200"/>
              </a:spcAft>
              <a:buNone/>
            </a:pPr>
            <a:endParaRPr sz="2100"/>
          </a:p>
        </p:txBody>
      </p:sp>
      <p:sp>
        <p:nvSpPr>
          <p:cNvPr id="687" name="Google Shape;687;p78"/>
          <p:cNvSpPr txBox="1">
            <a:spLocks noGrp="1"/>
          </p:cNvSpPr>
          <p:nvPr>
            <p:ph type="title"/>
          </p:nvPr>
        </p:nvSpPr>
        <p:spPr>
          <a:xfrm>
            <a:off x="1767651" y="454400"/>
            <a:ext cx="8776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en" sz="4000"/>
              <a:t>We found variation (a lot)! Now what?</a:t>
            </a:r>
            <a:br>
              <a:rPr lang="en" sz="4000"/>
            </a:br>
            <a:r>
              <a:rPr lang="en" sz="4000" b="1"/>
              <a:t>Multilevel Meta-regression</a:t>
            </a:r>
            <a:endParaRPr sz="4000" b="1"/>
          </a:p>
        </p:txBody>
      </p:sp>
      <p:sp>
        <p:nvSpPr>
          <p:cNvPr id="688" name="Google Shape;688;p78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9" name="Google Shape;689;p78"/>
          <p:cNvSpPr txBox="1">
            <a:spLocks noGrp="1"/>
          </p:cNvSpPr>
          <p:nvPr>
            <p:ph type="body" idx="1"/>
          </p:nvPr>
        </p:nvSpPr>
        <p:spPr>
          <a:xfrm>
            <a:off x="6126301" y="4513400"/>
            <a:ext cx="4465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566" indent="0">
              <a:spcBef>
                <a:spcPts val="444"/>
              </a:spcBef>
              <a:spcAft>
                <a:spcPts val="1200"/>
              </a:spcAft>
              <a:buNone/>
            </a:pPr>
            <a:r>
              <a:rPr lang="en" sz="2500"/>
              <a:t>Different ways to measure heat tolerance - LTmax and CTmax</a:t>
            </a:r>
            <a:endParaRPr sz="2100"/>
          </a:p>
        </p:txBody>
      </p:sp>
      <p:pic>
        <p:nvPicPr>
          <p:cNvPr id="690" name="Google Shape;69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140" y="4284801"/>
            <a:ext cx="4465525" cy="24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9"/>
          <p:cNvSpPr txBox="1">
            <a:spLocks noGrp="1"/>
          </p:cNvSpPr>
          <p:nvPr>
            <p:ph type="body" idx="1"/>
          </p:nvPr>
        </p:nvSpPr>
        <p:spPr>
          <a:xfrm>
            <a:off x="1693700" y="1950700"/>
            <a:ext cx="85932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87341">
              <a:spcBef>
                <a:spcPts val="0"/>
              </a:spcBef>
              <a:buSzPts val="2500"/>
            </a:pPr>
            <a:r>
              <a:rPr lang="en" sz="2500"/>
              <a:t>Heterogeneity in meta-analyses is HIGH! </a:t>
            </a:r>
            <a:endParaRPr sz="2500"/>
          </a:p>
          <a:p>
            <a:pPr indent="-387341">
              <a:spcBef>
                <a:spcPts val="0"/>
              </a:spcBef>
              <a:buSzPts val="2500"/>
            </a:pPr>
            <a:r>
              <a:rPr lang="en" sz="2500"/>
              <a:t>Now we have identified so much of it the next major goal is to explain </a:t>
            </a:r>
            <a:r>
              <a:rPr lang="en" sz="2500" i="1"/>
              <a:t>what drives effect size variability?</a:t>
            </a:r>
            <a:endParaRPr sz="2500"/>
          </a:p>
          <a:p>
            <a:pPr lvl="2" indent="-361942">
              <a:spcBef>
                <a:spcPts val="0"/>
              </a:spcBef>
              <a:buSzPts val="2100"/>
            </a:pPr>
            <a:r>
              <a:rPr lang="en" sz="2100" b="1" i="1"/>
              <a:t>Methodological</a:t>
            </a:r>
            <a:endParaRPr sz="2100" b="1"/>
          </a:p>
          <a:p>
            <a:pPr lvl="3" indent="-361942">
              <a:spcBef>
                <a:spcPts val="0"/>
              </a:spcBef>
              <a:buSzPts val="2100"/>
            </a:pPr>
            <a:r>
              <a:rPr lang="en" sz="2100" i="1"/>
              <a:t>Experimental, observational, dosages, temperatures?</a:t>
            </a:r>
            <a:endParaRPr sz="2100"/>
          </a:p>
          <a:p>
            <a:pPr lvl="2" indent="-361942">
              <a:spcBef>
                <a:spcPts val="0"/>
              </a:spcBef>
              <a:buSzPts val="2100"/>
            </a:pPr>
            <a:r>
              <a:rPr lang="en" sz="2100" b="1" i="1"/>
              <a:t>Biological </a:t>
            </a:r>
            <a:endParaRPr sz="2100" b="1"/>
          </a:p>
          <a:p>
            <a:pPr lvl="3" indent="-361942">
              <a:spcBef>
                <a:spcPts val="0"/>
              </a:spcBef>
              <a:buSzPts val="2100"/>
            </a:pPr>
            <a:r>
              <a:rPr lang="en" sz="2100" i="1"/>
              <a:t>Body size of species, latitude, foraging mode, thermoregulatory strategies</a:t>
            </a:r>
            <a:endParaRPr sz="2100"/>
          </a:p>
          <a:p>
            <a:pPr marL="0" indent="0">
              <a:spcBef>
                <a:spcPts val="444"/>
              </a:spcBef>
              <a:spcAft>
                <a:spcPts val="1200"/>
              </a:spcAft>
              <a:buNone/>
            </a:pPr>
            <a:endParaRPr sz="2100"/>
          </a:p>
        </p:txBody>
      </p:sp>
      <p:sp>
        <p:nvSpPr>
          <p:cNvPr id="696" name="Google Shape;696;p79"/>
          <p:cNvSpPr txBox="1">
            <a:spLocks noGrp="1"/>
          </p:cNvSpPr>
          <p:nvPr>
            <p:ph type="title"/>
          </p:nvPr>
        </p:nvSpPr>
        <p:spPr>
          <a:xfrm>
            <a:off x="1767651" y="454400"/>
            <a:ext cx="8776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en" sz="4000"/>
              <a:t>We found variation (a lot)! Now what?</a:t>
            </a:r>
            <a:br>
              <a:rPr lang="en" sz="4000"/>
            </a:br>
            <a:r>
              <a:rPr lang="en" sz="4000" b="1"/>
              <a:t>Multilevel Meta-regression</a:t>
            </a:r>
            <a:endParaRPr sz="4000" b="1"/>
          </a:p>
        </p:txBody>
      </p:sp>
      <p:sp>
        <p:nvSpPr>
          <p:cNvPr id="697" name="Google Shape;697;p79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>
            <a:spLocks noGrp="1"/>
          </p:cNvSpPr>
          <p:nvPr>
            <p:ph type="title"/>
          </p:nvPr>
        </p:nvSpPr>
        <p:spPr>
          <a:xfrm>
            <a:off x="1981200" y="274639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"/>
              <a:t>Biological Drivers…..</a:t>
            </a:r>
            <a:endParaRPr/>
          </a:p>
        </p:txBody>
      </p:sp>
      <p:pic>
        <p:nvPicPr>
          <p:cNvPr id="703" name="Google Shape;7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527" y="1947263"/>
            <a:ext cx="4065699" cy="38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751" y="2353553"/>
            <a:ext cx="4578776" cy="29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0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1"/>
          <p:cNvSpPr txBox="1">
            <a:spLocks noGrp="1"/>
          </p:cNvSpPr>
          <p:nvPr>
            <p:ph type="title"/>
          </p:nvPr>
        </p:nvSpPr>
        <p:spPr>
          <a:xfrm>
            <a:off x="1981200" y="2732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/>
              <a:t>Multilevel Meta-regression Model</a:t>
            </a:r>
            <a:endParaRPr/>
          </a:p>
        </p:txBody>
      </p:sp>
      <p:sp>
        <p:nvSpPr>
          <p:cNvPr id="711" name="Google Shape;711;p81"/>
          <p:cNvSpPr txBox="1">
            <a:spLocks noGrp="1"/>
          </p:cNvSpPr>
          <p:nvPr>
            <p:ph type="body" idx="1"/>
          </p:nvPr>
        </p:nvSpPr>
        <p:spPr>
          <a:xfrm>
            <a:off x="1876097" y="1260613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457178" indent="0"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meta_reg </a:t>
            </a:r>
            <a:r>
              <a:rPr lang="en" sz="560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metafor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56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rma.mv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yi=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ARR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 b="1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 b="1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method </a:t>
            </a:r>
            <a:r>
              <a:rPr lang="en" sz="5600" b="1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class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V 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V_ARR,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method=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"REML"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random=</a:t>
            </a:r>
            <a:r>
              <a:rPr lang="en" sz="56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list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species_ID,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           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study_ID,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           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es_ID),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dfs 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"contain"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test=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"t"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asr_dat)</a:t>
            </a:r>
            <a:br>
              <a:rPr lang="en" sz="5600"/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Multivariate Meta-Analysis Model (k = 123; method: REML)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Variance Components: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            estim    sqrt  nlvls  fixed      factor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sigma^2.1  0.0009  0.0305     29     no  species_ID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sigma^2.2  0.0037  0.0605     21     no    study_ID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sigma^2.3  0.0105  0.1024    123     no       es_ID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Test for Residual Heterogeneity: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QE(df = 115) = 898.2185, p-val &lt; .0001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Test of Moderators (coefficients 2:8):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F(df1 = 7, df2 = 13) = 4.0631, p-val = 0.0142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Model Results: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                     estimate      se     tval   df    pval    ci.lb    ci.ub​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intrcpt                0.2953  0.0381   7.7505   13  &lt;.0001   0.2130   0.3776  ***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methodLTmax           -0.0541  0.0569  -0.9507  115  0.3438  -0.1667   0.0586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classAmphibia         -0.0312  0.1029  -0.3035   13  0.7663  -0.2534   0.1910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classArachnida        -0.3432  0.1347  -2.5477   13  0.0243  -0.6341  -0.0522   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classChondrichthyes    0.0453  0.1113   0.4072   13  0.6905  -0.1951   0.2857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classInsecta          -0.2331  0.0517  -4.5114   13  0.0006  -0.3447  -0.1215  ***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classMalacostraca     -0.1331  0.0598  -2.2271   13  0.0442  -0.2623  -0.0040   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classReptilia         -0.2291  0.1071  -2.1393   13  0.0520  -0.4605   0.0023   .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---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Signif. codes:  0 '***' 0.001 '**' 0.01 '*' 0.05 '.' 0.1 ' ' 1</a:t>
            </a:r>
            <a:endParaRPr/>
          </a:p>
        </p:txBody>
      </p:sp>
      <p:sp>
        <p:nvSpPr>
          <p:cNvPr id="712" name="Google Shape;712;p81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2"/>
          <p:cNvSpPr txBox="1">
            <a:spLocks noGrp="1"/>
          </p:cNvSpPr>
          <p:nvPr>
            <p:ph type="title"/>
          </p:nvPr>
        </p:nvSpPr>
        <p:spPr>
          <a:xfrm>
            <a:off x="1981200" y="2417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/>
              <a:t>Multilevel Meta-regression Model</a:t>
            </a:r>
            <a:endParaRPr/>
          </a:p>
        </p:txBody>
      </p:sp>
      <p:sp>
        <p:nvSpPr>
          <p:cNvPr id="718" name="Google Shape;718;p82"/>
          <p:cNvSpPr txBox="1">
            <a:spLocks noGrp="1"/>
          </p:cNvSpPr>
          <p:nvPr>
            <p:ph type="body" idx="1"/>
          </p:nvPr>
        </p:nvSpPr>
        <p:spPr>
          <a:xfrm>
            <a:off x="1876097" y="1229081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457178" indent="0"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meta_reg </a:t>
            </a:r>
            <a:r>
              <a:rPr lang="en" sz="560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metafor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56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rma.mv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yi=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ARR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 b="1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 b="1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method </a:t>
            </a:r>
            <a:r>
              <a:rPr lang="en" sz="5600" b="1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class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V 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V_ARR,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method=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"REML"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random=</a:t>
            </a:r>
            <a:r>
              <a:rPr lang="en" sz="56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list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species_ID,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           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study_ID,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           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es_ID),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dfs 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"contain"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test=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"t"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asr_dat)</a:t>
            </a:r>
            <a:br>
              <a:rPr lang="en" sz="5600"/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Multivariate Meta-Analysis Model (k = 123; method: REML)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Variance Components: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            estim    sqrt  nlvls  fixed      factor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sigma^2.1  0.0009  0.0305     29     no  species_ID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sigma^2.2  0.0037  0.0605     21     no    study_ID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sigma^2.3  0.0105  0.1024    123     no       es_ID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Test for Residual Heterogeneity: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QE(df = 115) = 898.2185, p-val &lt; .0001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Test of Moderators (coefficients 2:8):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F(df1 = 7, df2 = 13) = 4.0631, p-val = 0.0142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Model Results: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                     estimate      se     tval   df    pval    ci.lb    ci.ub​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intrcpt                0.2953  0.0381   7.7505   13  &lt;.0001   0.2130   0.3776  ***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methodLTmax           -0.0541  0.0569  -0.9507  115  0.3438  -0.1667   0.0586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classAmphibia         -0.0312  0.1029  -0.3035   13  0.7663  -0.2534   0.1910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classArachnida        -0.3432  0.1347  -2.5477   13  0.0243  -0.6341  -0.0522   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classChondrichthyes    0.0453  0.1113   0.4072   13  0.6905  -0.1951   0.2857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classInsecta          -0.2331  0.0517  -4.5114   13  0.0006  -0.3447  -0.1215  ***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classMalacostraca     -0.1331  0.0598  -2.2271   13  0.0442  -0.2623  -0.0040   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classReptilia         -0.2291  0.1071  -2.1393   13  0.0520  -0.4605   0.0023   .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---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Signif. codes:  0 '***' 0.001 '**' 0.01 '*' 0.05 '.' 0.1 ' ' 1</a:t>
            </a:r>
            <a:endParaRPr/>
          </a:p>
        </p:txBody>
      </p:sp>
      <p:sp>
        <p:nvSpPr>
          <p:cNvPr id="719" name="Google Shape;719;p82"/>
          <p:cNvSpPr txBox="1"/>
          <p:nvPr/>
        </p:nvSpPr>
        <p:spPr>
          <a:xfrm>
            <a:off x="2623051" y="4359575"/>
            <a:ext cx="3472800" cy="369291"/>
          </a:xfrm>
          <a:prstGeom prst="rect">
            <a:avLst/>
          </a:prstGeom>
          <a:solidFill>
            <a:srgbClr val="FABF8E">
              <a:alpha val="34901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82"/>
          <p:cNvSpPr txBox="1"/>
          <p:nvPr/>
        </p:nvSpPr>
        <p:spPr>
          <a:xfrm>
            <a:off x="6902672" y="3780401"/>
            <a:ext cx="3557029" cy="646290"/>
          </a:xfrm>
          <a:prstGeom prst="rect">
            <a:avLst/>
          </a:prstGeom>
          <a:solidFill>
            <a:srgbClr val="FABF8E">
              <a:alpha val="48627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F-test indicates moderators explain significant variation in female ARR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1" name="Google Shape;721;p82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>
            <a:spLocks noGrp="1"/>
          </p:cNvSpPr>
          <p:nvPr>
            <p:ph type="body" idx="1"/>
          </p:nvPr>
        </p:nvSpPr>
        <p:spPr>
          <a:xfrm>
            <a:off x="1981200" y="1600202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title"/>
          </p:nvPr>
        </p:nvSpPr>
        <p:spPr>
          <a:xfrm>
            <a:off x="4572551" y="1"/>
            <a:ext cx="327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 sz="4000" b="1"/>
              <a:t>Recap</a:t>
            </a:r>
            <a:endParaRPr sz="4000"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1" y="1420079"/>
            <a:ext cx="9144003" cy="527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3"/>
          <p:cNvSpPr txBox="1">
            <a:spLocks noGrp="1"/>
          </p:cNvSpPr>
          <p:nvPr>
            <p:ph type="title"/>
          </p:nvPr>
        </p:nvSpPr>
        <p:spPr>
          <a:xfrm>
            <a:off x="2086303" y="2417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/>
              <a:t>Multilevel Meta-regression Model</a:t>
            </a:r>
            <a:endParaRPr/>
          </a:p>
        </p:txBody>
      </p:sp>
      <p:sp>
        <p:nvSpPr>
          <p:cNvPr id="727" name="Google Shape;727;p83"/>
          <p:cNvSpPr txBox="1">
            <a:spLocks noGrp="1"/>
          </p:cNvSpPr>
          <p:nvPr>
            <p:ph type="body" idx="1"/>
          </p:nvPr>
        </p:nvSpPr>
        <p:spPr>
          <a:xfrm>
            <a:off x="1981200" y="1229081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457178" indent="0"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meta_reg </a:t>
            </a:r>
            <a:r>
              <a:rPr lang="en" sz="560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metafor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56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rma.mv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yi=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ARR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 b="1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 b="1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method </a:t>
            </a:r>
            <a:r>
              <a:rPr lang="en" sz="5600" b="1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class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V 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V_ARR,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method=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"REML"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random=</a:t>
            </a:r>
            <a:r>
              <a:rPr lang="en" sz="56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list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species_ID,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           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study_ID,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           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es_ID),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dfs 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"contain"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test=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"t"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asr_dat)</a:t>
            </a:r>
            <a:br>
              <a:rPr lang="en" sz="5600"/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Multivariate Meta-Analysis Model (k = 123; method: REML)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Variance Components: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            estim    sqrt  nlvls  fixed      factor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sigma^2.1  0.0009  0.0305     29     no  species_ID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sigma^2.2  0.0037  0.0605     21     no    study_ID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sigma^2.3  0.0105  0.1024    123     no       es_ID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Test for Residual Heterogeneity: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QE(df = 115) = 898.2185, p-val &lt; .0001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Test of Moderators (coefficients 2:8):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F(df1 = 7, df2 = 13) = 4.0631, p-val = 0.0142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Model Results: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                     estimate      se     tval   df    pval    ci.lb    ci.ub​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intrcpt                0.2953  0.0381   7.7505   13  &lt;.0001   0.2130   0.3776  ***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methodLTmax           -0.0541  0.0569  -0.9507  115  0.3438  -0.1667   0.0586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classAmphibia         -0.0312  0.1029  -0.3035   13  0.7663  -0.2534   0.1910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classArachnida        -0.3432  0.1347  -2.5477   13  0.0243  -0.6341  -0.0522   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classChondrichthyes    0.0453  0.1113   0.4072   13  0.6905  -0.1951   0.2857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classInsecta          -0.2331  0.0517  -4.5114   13  0.0006  -0.3447  -0.1215  ***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classMalacostraca     -0.1331  0.0598  -2.2271   13  0.0442  -0.2623  -0.0040   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classReptilia         -0.2291  0.1071  -2.1393   13  0.0520  -0.4605   0.0023   .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---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Signif. codes:  0 '***' 0.001 '**' 0.01 '*' 0.05 '.' 0.1 ' ' 1</a:t>
            </a:r>
            <a:endParaRPr/>
          </a:p>
        </p:txBody>
      </p:sp>
      <p:sp>
        <p:nvSpPr>
          <p:cNvPr id="728" name="Google Shape;728;p83"/>
          <p:cNvSpPr txBox="1"/>
          <p:nvPr/>
        </p:nvSpPr>
        <p:spPr>
          <a:xfrm>
            <a:off x="2707126" y="5384375"/>
            <a:ext cx="6273900" cy="187800"/>
          </a:xfrm>
          <a:prstGeom prst="rect">
            <a:avLst/>
          </a:prstGeom>
          <a:solidFill>
            <a:srgbClr val="E5B8B7">
              <a:alpha val="34901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83"/>
          <p:cNvSpPr txBox="1"/>
          <p:nvPr/>
        </p:nvSpPr>
        <p:spPr>
          <a:xfrm>
            <a:off x="7110972" y="2929873"/>
            <a:ext cx="3557029" cy="2031285"/>
          </a:xfrm>
          <a:prstGeom prst="rect">
            <a:avLst/>
          </a:prstGeom>
          <a:solidFill>
            <a:srgbClr val="E5B8B7">
              <a:alpha val="48627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Studies quantifying female thermal tolerance using LT</a:t>
            </a:r>
            <a:r>
              <a:rPr lang="en" kern="0" baseline="-2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decreases ARR, on average, by 0.054℃ compared to those measuring thermal tolerance with CT</a:t>
            </a:r>
            <a:r>
              <a:rPr lang="en" kern="0" baseline="-2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but this is not significantly different from 0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0" name="Google Shape;730;p83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4"/>
          <p:cNvSpPr txBox="1">
            <a:spLocks noGrp="1"/>
          </p:cNvSpPr>
          <p:nvPr>
            <p:ph type="title"/>
          </p:nvPr>
        </p:nvSpPr>
        <p:spPr>
          <a:xfrm>
            <a:off x="1970691" y="26275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/>
              <a:t>Multilevel Meta-regression Model</a:t>
            </a:r>
            <a:endParaRPr/>
          </a:p>
        </p:txBody>
      </p:sp>
      <p:sp>
        <p:nvSpPr>
          <p:cNvPr id="736" name="Google Shape;736;p84"/>
          <p:cNvSpPr txBox="1">
            <a:spLocks noGrp="1"/>
          </p:cNvSpPr>
          <p:nvPr>
            <p:ph type="body" idx="1"/>
          </p:nvPr>
        </p:nvSpPr>
        <p:spPr>
          <a:xfrm>
            <a:off x="1865587" y="1250101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457178" indent="0"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meta_reg </a:t>
            </a:r>
            <a:r>
              <a:rPr lang="en" sz="560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metafor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56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rma.mv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yi=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ARR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 b="1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 b="1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method </a:t>
            </a:r>
            <a:r>
              <a:rPr lang="en" sz="5600" b="1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5600" b="1">
                <a:latin typeface="Courier"/>
                <a:ea typeface="Courier"/>
                <a:cs typeface="Courier"/>
                <a:sym typeface="Courier"/>
              </a:rPr>
              <a:t> class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V 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V_ARR,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method=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"REML"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random=</a:t>
            </a:r>
            <a:r>
              <a:rPr lang="en" sz="56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list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species_ID,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           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study_ID,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           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56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es_ID), </a:t>
            </a:r>
            <a:br>
              <a:rPr lang="en" sz="5600"/>
            </a:b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                          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dfs 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"contain"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test=</a:t>
            </a:r>
            <a:r>
              <a:rPr lang="en" sz="56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"t"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56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data=</a:t>
            </a:r>
            <a:r>
              <a:rPr lang="en" sz="5600">
                <a:latin typeface="Courier"/>
                <a:ea typeface="Courier"/>
                <a:cs typeface="Courier"/>
                <a:sym typeface="Courier"/>
              </a:rPr>
              <a:t>asr_dat)</a:t>
            </a:r>
            <a:br>
              <a:rPr lang="en" sz="5600"/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Multivariate Meta-Analysis Model (k = 123; method: REML)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Variance Components: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            estim    sqrt  nlvls  fixed      factor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sigma^2.1  0.0009  0.0305     29     no  species_ID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sigma^2.2  0.0037  0.0605     21     no    study_ID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sigma^2.3  0.0105  0.1024    123     no       es_ID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Test for Residual Heterogeneity: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QE(df = 115) = 898.2185, p-val &lt; .0001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Test of Moderators (coefficients 2:8):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F(df1 = 7, df2 = 13) = 4.0631, p-val = 0.0142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Model Results: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                     estimate      se     tval   df    pval    ci.lb    ci.ub​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intrcpt                0.2953  0.0381   7.7505   13  &lt;.0001   0.2130   0.3776  ***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methodLTmax           -0.0541  0.0569  -0.9507  115  0.3438  -0.1667   0.0586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classAmphibia         -0.0312  0.1029  -0.3035   13  0.7663  -0.2534   0.1910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classArachnida        -0.3432  0.1347  -2.5477   13  0.0243  -0.6341  -0.0522   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classChondrichthyes    0.0453  0.1113   0.4072   13  0.6905  -0.1951   0.2857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classInsecta          -0.2331  0.0517  -4.5114   13  0.0006  -0.3447  -0.1215  ***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classMalacostraca     -0.1331  0.0598  -2.2271   13  0.0442  -0.2623  -0.0040   *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classReptilia         -0.2291  0.1071  -2.1393   13  0.0520  -0.4605   0.0023   . 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---</a:t>
            </a:r>
            <a:br>
              <a:rPr lang="en" sz="4000">
                <a:latin typeface="Courier"/>
                <a:ea typeface="Courier"/>
                <a:cs typeface="Courier"/>
                <a:sym typeface="Courier"/>
              </a:rPr>
            </a:br>
            <a:r>
              <a:rPr lang="en" sz="4000">
                <a:latin typeface="Courier"/>
                <a:ea typeface="Courier"/>
                <a:cs typeface="Courier"/>
                <a:sym typeface="Courier"/>
              </a:rPr>
              <a:t>## Signif. codes:  0 '***' 0.001 '**' 0.01 '*' 0.05 '.' 0.1 ' ' 1</a:t>
            </a:r>
            <a:endParaRPr/>
          </a:p>
        </p:txBody>
      </p:sp>
      <p:sp>
        <p:nvSpPr>
          <p:cNvPr id="737" name="Google Shape;737;p84"/>
          <p:cNvSpPr txBox="1"/>
          <p:nvPr/>
        </p:nvSpPr>
        <p:spPr>
          <a:xfrm>
            <a:off x="2602025" y="5695426"/>
            <a:ext cx="6331800" cy="199500"/>
          </a:xfrm>
          <a:prstGeom prst="rect">
            <a:avLst/>
          </a:prstGeom>
          <a:solidFill>
            <a:srgbClr val="C2D59B">
              <a:alpha val="34901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84"/>
          <p:cNvSpPr txBox="1"/>
          <p:nvPr/>
        </p:nvSpPr>
        <p:spPr>
          <a:xfrm>
            <a:off x="6810705" y="2950893"/>
            <a:ext cx="3741683" cy="2031285"/>
          </a:xfrm>
          <a:prstGeom prst="rect">
            <a:avLst/>
          </a:prstGeom>
          <a:solidFill>
            <a:srgbClr val="C2D59B">
              <a:alpha val="48627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Compared to CT</a:t>
            </a:r>
            <a:r>
              <a:rPr lang="en" kern="0" baseline="-2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studies on  </a:t>
            </a:r>
            <a:r>
              <a:rPr lang="en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Actinopterygii</a:t>
            </a: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we see that there are significantly smaller mean female ARR in </a:t>
            </a:r>
            <a:r>
              <a:rPr lang="en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Arachnida, Malacostraca and Insecta</a:t>
            </a: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Reptiles also have a smaller ARR compared to </a:t>
            </a:r>
            <a:r>
              <a:rPr lang="en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Actinopterygii</a:t>
            </a: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this is not significant at alpha = 0.05.</a:t>
            </a:r>
            <a:endParaRPr i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84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40" name="Google Shape;740;p84"/>
          <p:cNvSpPr txBox="1"/>
          <p:nvPr/>
        </p:nvSpPr>
        <p:spPr>
          <a:xfrm>
            <a:off x="2602025" y="6000475"/>
            <a:ext cx="6331800" cy="493500"/>
          </a:xfrm>
          <a:prstGeom prst="rect">
            <a:avLst/>
          </a:prstGeom>
          <a:solidFill>
            <a:srgbClr val="C2D59B">
              <a:alpha val="34900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5"/>
          <p:cNvSpPr txBox="1">
            <a:spLocks noGrp="1"/>
          </p:cNvSpPr>
          <p:nvPr>
            <p:ph type="body" idx="2"/>
          </p:nvPr>
        </p:nvSpPr>
        <p:spPr>
          <a:xfrm>
            <a:off x="2037572" y="2280747"/>
            <a:ext cx="3818321" cy="124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orchaRd</a:t>
            </a:r>
            <a:r>
              <a:rPr lang="en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orchard_plot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(meta_reg, </a:t>
            </a:r>
            <a:r>
              <a:rPr lang="en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 asr_dat, </a:t>
            </a:r>
            <a:r>
              <a:rPr lang="en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mod =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"class"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group =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"study_ID"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xlab =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"Acclimation Response Ratio (ARR)"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angle =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45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pic>
        <p:nvPicPr>
          <p:cNvPr id="746" name="Google Shape;746;p85" descr="code_slides_files/figure-pptx/orchar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072" y="3639937"/>
            <a:ext cx="3943505" cy="3158728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5"/>
          <p:cNvSpPr txBox="1"/>
          <p:nvPr/>
        </p:nvSpPr>
        <p:spPr>
          <a:xfrm>
            <a:off x="6096000" y="1967410"/>
            <a:ext cx="4572000" cy="277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rgbClr val="FFFFFF"/>
              </a:buClr>
              <a:buSzPts val="1200"/>
            </a:pP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mod_table </a:t>
            </a:r>
            <a:r>
              <a:rPr lang="en" sz="12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orchaRd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mod_results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(meta_reg, 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asr_dat, 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mod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"class"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group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"study_ID"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at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list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class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06287E"/>
                </a:solidFill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"Malacostraca"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"Insecta"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"Actinopterygii"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"Amphibia"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)),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subset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880000"/>
                </a:solidFill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orchaRd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orchard_plot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(mod_table,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xlab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"Acclimation Response Ratio (ARR)"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angle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45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48" name="Google Shape;748;p85" descr="code_slides_files/figure-pptx/orchard2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6113" y="3683286"/>
            <a:ext cx="3753819" cy="300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5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8874" y="570609"/>
            <a:ext cx="4135741" cy="1591187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5"/>
          <p:cNvSpPr txBox="1">
            <a:spLocks noGrp="1"/>
          </p:cNvSpPr>
          <p:nvPr>
            <p:ph type="title"/>
          </p:nvPr>
        </p:nvSpPr>
        <p:spPr>
          <a:xfrm>
            <a:off x="6182700" y="1532999"/>
            <a:ext cx="4246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2700"/>
            </a:pPr>
            <a:r>
              <a:rPr lang="en" sz="4000"/>
              <a:t>Orchard plots</a:t>
            </a:r>
            <a:br>
              <a:rPr lang="en" sz="4000"/>
            </a:br>
            <a:endParaRPr sz="4000"/>
          </a:p>
        </p:txBody>
      </p:sp>
      <p:sp>
        <p:nvSpPr>
          <p:cNvPr id="751" name="Google Shape;751;p85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6"/>
          <p:cNvSpPr txBox="1">
            <a:spLocks noGrp="1"/>
          </p:cNvSpPr>
          <p:nvPr>
            <p:ph type="body" idx="1"/>
          </p:nvPr>
        </p:nvSpPr>
        <p:spPr>
          <a:xfrm>
            <a:off x="1693700" y="1950700"/>
            <a:ext cx="85932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87341">
              <a:spcBef>
                <a:spcPts val="0"/>
              </a:spcBef>
              <a:buSzPts val="2500"/>
            </a:pPr>
            <a:r>
              <a:rPr lang="en" sz="2500"/>
              <a:t>Heterogeneity in meta-analyses is HIGH! </a:t>
            </a:r>
            <a:endParaRPr sz="2500"/>
          </a:p>
          <a:p>
            <a:pPr indent="-387341">
              <a:spcBef>
                <a:spcPts val="0"/>
              </a:spcBef>
              <a:buSzPts val="2500"/>
            </a:pPr>
            <a:r>
              <a:rPr lang="en" sz="2500"/>
              <a:t>Now we have identified so much of it the next major goal is to explain </a:t>
            </a:r>
            <a:r>
              <a:rPr lang="en" sz="2500" i="1"/>
              <a:t>what drives effect size variability?</a:t>
            </a:r>
            <a:endParaRPr sz="2500"/>
          </a:p>
          <a:p>
            <a:pPr lvl="2" indent="-361942">
              <a:spcBef>
                <a:spcPts val="0"/>
              </a:spcBef>
              <a:buSzPts val="2100"/>
            </a:pPr>
            <a:r>
              <a:rPr lang="en" sz="2100" b="1" i="1"/>
              <a:t>Methodological</a:t>
            </a:r>
            <a:endParaRPr sz="2100" b="1"/>
          </a:p>
          <a:p>
            <a:pPr lvl="3" indent="-361942">
              <a:spcBef>
                <a:spcPts val="0"/>
              </a:spcBef>
              <a:buSzPts val="2100"/>
            </a:pPr>
            <a:r>
              <a:rPr lang="en" sz="2100" i="1"/>
              <a:t>Experimental, observational, dosages, temperatures?</a:t>
            </a:r>
            <a:endParaRPr sz="2100"/>
          </a:p>
          <a:p>
            <a:pPr lvl="2" indent="-361942">
              <a:spcBef>
                <a:spcPts val="0"/>
              </a:spcBef>
              <a:buSzPts val="2100"/>
            </a:pPr>
            <a:r>
              <a:rPr lang="en" sz="2100" b="1" i="1"/>
              <a:t>Biological </a:t>
            </a:r>
            <a:endParaRPr sz="2100" b="1"/>
          </a:p>
          <a:p>
            <a:pPr lvl="3" indent="-361942">
              <a:spcBef>
                <a:spcPts val="0"/>
              </a:spcBef>
              <a:buSzPts val="2100"/>
            </a:pPr>
            <a:r>
              <a:rPr lang="en" sz="2100" i="1"/>
              <a:t>Body size of species, latitude, foraging mode, thermoregulatory strategies</a:t>
            </a:r>
            <a:endParaRPr sz="2100"/>
          </a:p>
          <a:p>
            <a:pPr lvl="2" indent="-361942">
              <a:spcBef>
                <a:spcPts val="0"/>
              </a:spcBef>
              <a:buSzPts val="2100"/>
            </a:pPr>
            <a:r>
              <a:rPr lang="en" sz="2100" b="1" i="1"/>
              <a:t>Publication biases</a:t>
            </a:r>
            <a:r>
              <a:rPr lang="en" sz="2100" i="1"/>
              <a:t>!</a:t>
            </a:r>
            <a:endParaRPr sz="2100"/>
          </a:p>
        </p:txBody>
      </p:sp>
      <p:sp>
        <p:nvSpPr>
          <p:cNvPr id="757" name="Google Shape;757;p86"/>
          <p:cNvSpPr txBox="1">
            <a:spLocks noGrp="1"/>
          </p:cNvSpPr>
          <p:nvPr>
            <p:ph type="title"/>
          </p:nvPr>
        </p:nvSpPr>
        <p:spPr>
          <a:xfrm>
            <a:off x="1767651" y="454400"/>
            <a:ext cx="8776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en" sz="4000"/>
              <a:t>We found variation (a lot)! Now what?</a:t>
            </a:r>
            <a:br>
              <a:rPr lang="en" sz="4000"/>
            </a:br>
            <a:r>
              <a:rPr lang="en" sz="4000" b="1"/>
              <a:t>Multilevel Meta-regression</a:t>
            </a:r>
            <a:endParaRPr sz="4000" b="1"/>
          </a:p>
        </p:txBody>
      </p:sp>
      <p:sp>
        <p:nvSpPr>
          <p:cNvPr id="758" name="Google Shape;758;p86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7"/>
          <p:cNvSpPr txBox="1">
            <a:spLocks noGrp="1"/>
          </p:cNvSpPr>
          <p:nvPr>
            <p:ph type="body" idx="1"/>
          </p:nvPr>
        </p:nvSpPr>
        <p:spPr>
          <a:xfrm>
            <a:off x="1651165" y="1976245"/>
            <a:ext cx="4130936" cy="4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78" indent="-457178">
              <a:spcBef>
                <a:spcPts val="0"/>
              </a:spcBef>
              <a:buSzPts val="2400"/>
            </a:pPr>
            <a:r>
              <a:rPr lang="en"/>
              <a:t>Massively important topic because meta-analysis relies on the sample of studies being random</a:t>
            </a:r>
            <a:endParaRPr/>
          </a:p>
          <a:p>
            <a:pPr marL="457178" indent="-304782">
              <a:spcBef>
                <a:spcPts val="531"/>
              </a:spcBef>
              <a:buSzPts val="2400"/>
              <a:buNone/>
            </a:pPr>
            <a:endParaRPr/>
          </a:p>
          <a:p>
            <a:pPr marL="457178" indent="-457178">
              <a:spcBef>
                <a:spcPts val="531"/>
              </a:spcBef>
              <a:buSzPts val="2400"/>
            </a:pPr>
            <a:r>
              <a:rPr lang="en"/>
              <a:t>Huge number of tools, both visual and analytical, have been developed to try and identify and correct bias</a:t>
            </a:r>
            <a:endParaRPr/>
          </a:p>
        </p:txBody>
      </p:sp>
      <p:sp>
        <p:nvSpPr>
          <p:cNvPr id="765" name="Google Shape;765;p87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6" name="Google Shape;766;p87"/>
          <p:cNvSpPr txBox="1">
            <a:spLocks noGrp="1"/>
          </p:cNvSpPr>
          <p:nvPr>
            <p:ph type="title"/>
          </p:nvPr>
        </p:nvSpPr>
        <p:spPr>
          <a:xfrm>
            <a:off x="1886609" y="519493"/>
            <a:ext cx="42093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/>
              <a:t>Publication bias</a:t>
            </a:r>
            <a:endParaRPr/>
          </a:p>
        </p:txBody>
      </p:sp>
      <p:pic>
        <p:nvPicPr>
          <p:cNvPr id="767" name="Google Shape;76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5450" y="4072115"/>
            <a:ext cx="1547857" cy="246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1545" y="569973"/>
            <a:ext cx="1529529" cy="218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09773" y="708058"/>
            <a:ext cx="1595623" cy="217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42682" y="4009675"/>
            <a:ext cx="1725319" cy="246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70826" y="2536213"/>
            <a:ext cx="1769193" cy="21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8"/>
          <p:cNvSpPr txBox="1">
            <a:spLocks noGrp="1"/>
          </p:cNvSpPr>
          <p:nvPr>
            <p:ph type="title"/>
          </p:nvPr>
        </p:nvSpPr>
        <p:spPr>
          <a:xfrm>
            <a:off x="1981200" y="274639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"/>
              <a:t>How do we know these biases exist?</a:t>
            </a:r>
            <a:endParaRPr/>
          </a:p>
        </p:txBody>
      </p:sp>
      <p:sp>
        <p:nvSpPr>
          <p:cNvPr id="777" name="Google Shape;777;p88"/>
          <p:cNvSpPr txBox="1">
            <a:spLocks noGrp="1"/>
          </p:cNvSpPr>
          <p:nvPr>
            <p:ph type="body" idx="1"/>
          </p:nvPr>
        </p:nvSpPr>
        <p:spPr>
          <a:xfrm>
            <a:off x="6847225" y="1499977"/>
            <a:ext cx="3922200" cy="588054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"/>
              <a:t>Strong results are 40% more likely to be published than ‘null’ results; 60% more likely to be written up!</a:t>
            </a:r>
            <a:endParaRPr/>
          </a:p>
          <a:p>
            <a:pPr indent="0">
              <a:spcBef>
                <a:spcPts val="1200"/>
              </a:spcBef>
              <a:buNone/>
            </a:pPr>
            <a:endParaRPr/>
          </a:p>
          <a:p>
            <a:pPr>
              <a:spcBef>
                <a:spcPts val="1200"/>
              </a:spcBef>
            </a:pPr>
            <a:r>
              <a:rPr lang="en"/>
              <a:t>285 studies (52% published) showed published more more likely to show statistically significant results</a:t>
            </a:r>
            <a:endParaRPr/>
          </a:p>
          <a:p>
            <a:pPr marL="0" indent="0">
              <a:spcBef>
                <a:spcPts val="1200"/>
              </a:spcBef>
              <a:buNone/>
            </a:pPr>
            <a:endParaRPr/>
          </a:p>
          <a:p>
            <a:pPr>
              <a:spcBef>
                <a:spcPts val="1200"/>
              </a:spcBef>
            </a:pPr>
            <a:r>
              <a:rPr lang="en"/>
              <a:t>Maybe Ecology is better??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Significant and non-significant results were about equal in published and unpublished thesis chapters</a:t>
            </a:r>
            <a:endParaRPr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78" name="Google Shape;778;p88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79" name="Google Shape;7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2" y="1621137"/>
            <a:ext cx="5399421" cy="15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5278489"/>
            <a:ext cx="5399427" cy="97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652" y="3315012"/>
            <a:ext cx="4065765" cy="181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9"/>
          <p:cNvSpPr txBox="1">
            <a:spLocks noGrp="1"/>
          </p:cNvSpPr>
          <p:nvPr>
            <p:ph type="body" idx="1"/>
          </p:nvPr>
        </p:nvSpPr>
        <p:spPr>
          <a:xfrm>
            <a:off x="1664921" y="1752697"/>
            <a:ext cx="4130936" cy="4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178" indent="-434318">
              <a:spcBef>
                <a:spcPts val="0"/>
              </a:spcBef>
              <a:buSzPct val="100000"/>
            </a:pPr>
            <a:r>
              <a:rPr lang="en"/>
              <a:t>Effect size heterogeneity can also be driven by biases in publishing practices in the literature</a:t>
            </a:r>
            <a:endParaRPr/>
          </a:p>
          <a:p>
            <a:pPr marL="0" indent="0">
              <a:spcBef>
                <a:spcPts val="459"/>
              </a:spcBef>
              <a:buSzPct val="100000"/>
              <a:buNone/>
            </a:pPr>
            <a:endParaRPr/>
          </a:p>
          <a:p>
            <a:pPr marL="457178" indent="-434318">
              <a:spcBef>
                <a:spcPts val="459"/>
              </a:spcBef>
              <a:buSzPct val="100000"/>
            </a:pPr>
            <a:r>
              <a:rPr lang="en"/>
              <a:t>Publication bias: “</a:t>
            </a:r>
            <a:r>
              <a:rPr lang="en" b="1" i="1"/>
              <a:t>bias owing to the influence of research findings on submission, reviews and editorial decisions</a:t>
            </a:r>
            <a:r>
              <a:rPr lang="en" b="1"/>
              <a:t>” </a:t>
            </a:r>
            <a:r>
              <a:rPr lang="en"/>
              <a:t>(Møller &amp; Jennions 2001)</a:t>
            </a:r>
            <a:endParaRPr/>
          </a:p>
          <a:p>
            <a:pPr marL="0" indent="0">
              <a:spcBef>
                <a:spcPts val="459"/>
              </a:spcBef>
              <a:buSzPct val="100000"/>
              <a:buNone/>
            </a:pPr>
            <a:endParaRPr/>
          </a:p>
          <a:p>
            <a:pPr marL="457178" indent="-434318">
              <a:spcBef>
                <a:spcPts val="459"/>
              </a:spcBef>
              <a:buSzPct val="100000"/>
            </a:pPr>
            <a:r>
              <a:rPr lang="en"/>
              <a:t>Bias can result from:</a:t>
            </a:r>
            <a:endParaRPr/>
          </a:p>
          <a:p>
            <a:pPr marL="914354" lvl="1" indent="-438128">
              <a:spcBef>
                <a:spcPts val="391"/>
              </a:spcBef>
              <a:buSzPct val="100000"/>
            </a:pPr>
            <a:r>
              <a:rPr lang="en" sz="2000"/>
              <a:t>Non-significant results going unpublished (‘file-drawer’ problem)</a:t>
            </a:r>
            <a:endParaRPr/>
          </a:p>
          <a:p>
            <a:pPr marL="914354" lvl="1" indent="-438128">
              <a:spcBef>
                <a:spcPts val="391"/>
              </a:spcBef>
              <a:buSzPct val="100000"/>
            </a:pPr>
            <a:r>
              <a:rPr lang="en" sz="2000"/>
              <a:t>‘p-hacking’</a:t>
            </a:r>
            <a:endParaRPr/>
          </a:p>
          <a:p>
            <a:pPr marL="914354" lvl="1" indent="-438128">
              <a:spcBef>
                <a:spcPts val="391"/>
              </a:spcBef>
              <a:buSzPct val="100000"/>
            </a:pPr>
            <a:r>
              <a:rPr lang="en" sz="2000"/>
              <a:t>Time-lag bias</a:t>
            </a:r>
            <a:endParaRPr/>
          </a:p>
          <a:p>
            <a:pPr marL="457178" indent="-327641">
              <a:spcBef>
                <a:spcPts val="459"/>
              </a:spcBef>
              <a:buSzPct val="100000"/>
              <a:buNone/>
            </a:pPr>
            <a:endParaRPr/>
          </a:p>
        </p:txBody>
      </p:sp>
      <p:sp>
        <p:nvSpPr>
          <p:cNvPr id="788" name="Google Shape;788;p89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89" name="Google Shape;789;p89"/>
          <p:cNvPicPr preferRelativeResize="0"/>
          <p:nvPr/>
        </p:nvPicPr>
        <p:blipFill rotWithShape="1">
          <a:blip r:embed="rId3">
            <a:alphaModFix/>
          </a:blip>
          <a:srcRect t="22021"/>
          <a:stretch/>
        </p:blipFill>
        <p:spPr>
          <a:xfrm>
            <a:off x="5852635" y="2486893"/>
            <a:ext cx="4944148" cy="385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2181" y="686928"/>
            <a:ext cx="3271399" cy="1840161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9"/>
          <p:cNvSpPr txBox="1">
            <a:spLocks noGrp="1"/>
          </p:cNvSpPr>
          <p:nvPr>
            <p:ph type="title"/>
          </p:nvPr>
        </p:nvSpPr>
        <p:spPr>
          <a:xfrm>
            <a:off x="1886609" y="519493"/>
            <a:ext cx="42093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/>
              <a:t>Publication bias</a:t>
            </a:r>
            <a:endParaRPr/>
          </a:p>
        </p:txBody>
      </p:sp>
      <p:sp>
        <p:nvSpPr>
          <p:cNvPr id="792" name="Google Shape;792;p89"/>
          <p:cNvSpPr/>
          <p:nvPr/>
        </p:nvSpPr>
        <p:spPr>
          <a:xfrm>
            <a:off x="1433951" y="4166875"/>
            <a:ext cx="4306500" cy="416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kern="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0"/>
          <p:cNvSpPr txBox="1">
            <a:spLocks noGrp="1"/>
          </p:cNvSpPr>
          <p:nvPr>
            <p:ph type="body" idx="1"/>
          </p:nvPr>
        </p:nvSpPr>
        <p:spPr>
          <a:xfrm>
            <a:off x="1664921" y="1752695"/>
            <a:ext cx="41310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177" indent="-434317">
              <a:spcBef>
                <a:spcPts val="0"/>
              </a:spcBef>
              <a:buSzPct val="100000"/>
            </a:pPr>
            <a:r>
              <a:rPr lang="en"/>
              <a:t>Effect size heterogeneity can also be driven by biases in publishing practices in the literature</a:t>
            </a:r>
            <a:endParaRPr/>
          </a:p>
          <a:p>
            <a:pPr marL="0" indent="0">
              <a:spcBef>
                <a:spcPts val="459"/>
              </a:spcBef>
              <a:buSzPct val="100000"/>
              <a:buNone/>
            </a:pPr>
            <a:endParaRPr/>
          </a:p>
          <a:p>
            <a:pPr marL="457177" indent="-434317">
              <a:spcBef>
                <a:spcPts val="459"/>
              </a:spcBef>
              <a:buSzPct val="100000"/>
            </a:pPr>
            <a:r>
              <a:rPr lang="en"/>
              <a:t>Publication bias: “</a:t>
            </a:r>
            <a:r>
              <a:rPr lang="en" b="1" i="1"/>
              <a:t>bias owing to the influence of research findings on submission, reviews and editorial decisions</a:t>
            </a:r>
            <a:r>
              <a:rPr lang="en" b="1"/>
              <a:t>” </a:t>
            </a:r>
            <a:r>
              <a:rPr lang="en"/>
              <a:t>(Møller &amp; Jennions 2001)</a:t>
            </a:r>
            <a:endParaRPr/>
          </a:p>
          <a:p>
            <a:pPr marL="0" indent="0">
              <a:spcBef>
                <a:spcPts val="459"/>
              </a:spcBef>
              <a:buSzPct val="100000"/>
              <a:buNone/>
            </a:pPr>
            <a:endParaRPr/>
          </a:p>
          <a:p>
            <a:pPr marL="457177" indent="-434317">
              <a:spcBef>
                <a:spcPts val="459"/>
              </a:spcBef>
              <a:buSzPct val="100000"/>
            </a:pPr>
            <a:r>
              <a:rPr lang="en"/>
              <a:t>Bias can result from:</a:t>
            </a:r>
            <a:endParaRPr/>
          </a:p>
          <a:p>
            <a:pPr marL="914354" lvl="1" indent="-438128">
              <a:spcBef>
                <a:spcPts val="391"/>
              </a:spcBef>
              <a:buSzPct val="100000"/>
            </a:pPr>
            <a:r>
              <a:rPr lang="en" sz="2000"/>
              <a:t>Non-significant results going unpublished (‘file-drawer’ problem)</a:t>
            </a:r>
            <a:endParaRPr/>
          </a:p>
          <a:p>
            <a:pPr marL="914354" lvl="1" indent="-438128">
              <a:spcBef>
                <a:spcPts val="391"/>
              </a:spcBef>
              <a:buSzPct val="100000"/>
            </a:pPr>
            <a:r>
              <a:rPr lang="en" sz="2000"/>
              <a:t>‘p-hacking’</a:t>
            </a:r>
            <a:endParaRPr/>
          </a:p>
          <a:p>
            <a:pPr marL="914354" lvl="1" indent="-438128">
              <a:spcBef>
                <a:spcPts val="391"/>
              </a:spcBef>
              <a:buSzPct val="100000"/>
            </a:pPr>
            <a:r>
              <a:rPr lang="en" sz="2000"/>
              <a:t>Time-lag bias</a:t>
            </a:r>
            <a:endParaRPr/>
          </a:p>
          <a:p>
            <a:pPr marL="457177" indent="-327640">
              <a:spcBef>
                <a:spcPts val="459"/>
              </a:spcBef>
              <a:buSzPct val="100000"/>
              <a:buNone/>
            </a:pPr>
            <a:endParaRPr/>
          </a:p>
        </p:txBody>
      </p:sp>
      <p:sp>
        <p:nvSpPr>
          <p:cNvPr id="799" name="Google Shape;799;p90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00" name="Google Shape;800;p90"/>
          <p:cNvPicPr preferRelativeResize="0"/>
          <p:nvPr/>
        </p:nvPicPr>
        <p:blipFill rotWithShape="1">
          <a:blip r:embed="rId3">
            <a:alphaModFix/>
          </a:blip>
          <a:srcRect t="22021"/>
          <a:stretch/>
        </p:blipFill>
        <p:spPr>
          <a:xfrm>
            <a:off x="5852635" y="2486891"/>
            <a:ext cx="4944148" cy="385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2181" y="686925"/>
            <a:ext cx="3271399" cy="1840163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90"/>
          <p:cNvSpPr txBox="1">
            <a:spLocks noGrp="1"/>
          </p:cNvSpPr>
          <p:nvPr>
            <p:ph type="title"/>
          </p:nvPr>
        </p:nvSpPr>
        <p:spPr>
          <a:xfrm>
            <a:off x="1886607" y="519493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/>
              <a:t>Publication bias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1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91"/>
          <p:cNvSpPr txBox="1"/>
          <p:nvPr/>
        </p:nvSpPr>
        <p:spPr>
          <a:xfrm>
            <a:off x="1687158" y="1814126"/>
            <a:ext cx="48867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major goals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Correcting for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graphical approaches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Trim and Fill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Radial plots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Calibri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‘p-curves’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20"/>
              </a:spcBef>
              <a:buClr>
                <a:srgbClr val="000000"/>
              </a:buClr>
            </a:pPr>
            <a:r>
              <a:rPr lang="en" sz="2408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Analytical </a:t>
            </a: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2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Egger’s 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 models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91"/>
          <p:cNvSpPr txBox="1"/>
          <p:nvPr/>
        </p:nvSpPr>
        <p:spPr>
          <a:xfrm>
            <a:off x="4209394" y="2672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91"/>
          <p:cNvSpPr/>
          <p:nvPr/>
        </p:nvSpPr>
        <p:spPr>
          <a:xfrm>
            <a:off x="1629700" y="3076700"/>
            <a:ext cx="4368600" cy="338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2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16" name="Google Shape;816;p92"/>
          <p:cNvSpPr txBox="1"/>
          <p:nvPr/>
        </p:nvSpPr>
        <p:spPr>
          <a:xfrm>
            <a:off x="1687158" y="1814126"/>
            <a:ext cx="48867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major goals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Correcting for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graphical approaches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Trim and Fill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Radial plots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Calibri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‘p-curves’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20"/>
              </a:spcBef>
              <a:buClr>
                <a:srgbClr val="000000"/>
              </a:buClr>
            </a:pPr>
            <a:r>
              <a:rPr lang="en" sz="2408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Analytical </a:t>
            </a: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2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Egger’s 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 models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92"/>
          <p:cNvSpPr txBox="1"/>
          <p:nvPr/>
        </p:nvSpPr>
        <p:spPr>
          <a:xfrm>
            <a:off x="4209394" y="2672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18" name="Google Shape;818;p92"/>
          <p:cNvSpPr/>
          <p:nvPr/>
        </p:nvSpPr>
        <p:spPr>
          <a:xfrm>
            <a:off x="1629700" y="4802951"/>
            <a:ext cx="4368600" cy="175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title"/>
          </p:nvPr>
        </p:nvSpPr>
        <p:spPr>
          <a:xfrm>
            <a:off x="4572551" y="1"/>
            <a:ext cx="327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 sz="4000" b="1"/>
              <a:t>Recap</a:t>
            </a:r>
            <a:endParaRPr sz="4000"/>
          </a:p>
        </p:txBody>
      </p:sp>
      <p:pic>
        <p:nvPicPr>
          <p:cNvPr id="572" name="Google Shape;5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1" y="1478101"/>
            <a:ext cx="8839204" cy="4644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3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4" name="Google Shape;824;p93"/>
          <p:cNvSpPr txBox="1"/>
          <p:nvPr/>
        </p:nvSpPr>
        <p:spPr>
          <a:xfrm>
            <a:off x="1687158" y="1814126"/>
            <a:ext cx="48867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major goals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Correcting for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graphical approaches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b="1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b="1" i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Trim and Fill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Radial plots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Calibri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‘p-curves’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20"/>
              </a:spcBef>
              <a:buClr>
                <a:srgbClr val="000000"/>
              </a:buClr>
            </a:pPr>
            <a:r>
              <a:rPr lang="en" sz="2408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Analytical </a:t>
            </a: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2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Egger’s 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 models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93"/>
          <p:cNvSpPr txBox="1"/>
          <p:nvPr/>
        </p:nvSpPr>
        <p:spPr>
          <a:xfrm>
            <a:off x="4209394" y="2672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6" name="Google Shape;826;p93"/>
          <p:cNvSpPr/>
          <p:nvPr/>
        </p:nvSpPr>
        <p:spPr>
          <a:xfrm>
            <a:off x="1629700" y="4802951"/>
            <a:ext cx="4368600" cy="175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27" name="Google Shape;82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376" y="3124475"/>
            <a:ext cx="4886701" cy="331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4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94"/>
          <p:cNvSpPr txBox="1"/>
          <p:nvPr/>
        </p:nvSpPr>
        <p:spPr>
          <a:xfrm>
            <a:off x="4209394" y="1910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34" name="Google Shape;834;p9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9792" y="1188024"/>
            <a:ext cx="6548597" cy="1912529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4"/>
          <p:cNvSpPr txBox="1"/>
          <p:nvPr/>
        </p:nvSpPr>
        <p:spPr>
          <a:xfrm>
            <a:off x="1253275" y="3695075"/>
            <a:ext cx="41577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78">
              <a:buClr>
                <a:srgbClr val="FFFFFF"/>
              </a:buClr>
              <a:buSzPts val="1400"/>
            </a:pP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metafor</a:t>
            </a:r>
            <a:r>
              <a:rPr lang="en" sz="13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3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funnel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x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arnold_data_endo</a:t>
            </a:r>
            <a:r>
              <a:rPr lang="en" sz="13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Zr, 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vi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arnold_data_endo</a:t>
            </a:r>
            <a:r>
              <a:rPr lang="en" sz="13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Zr_v, 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yaxis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3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"seinv"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br>
              <a:rPr lang="en" sz="13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digits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3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level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300" kern="0">
                <a:solidFill>
                  <a:srgbClr val="06287E"/>
                </a:solidFill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3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0.1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3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0.05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3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0.01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), 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shade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300" kern="0">
                <a:solidFill>
                  <a:srgbClr val="06287E"/>
                </a:solidFill>
                <a:latin typeface="Courier"/>
                <a:ea typeface="Courier"/>
                <a:cs typeface="Courier"/>
                <a:sym typeface="Courier"/>
              </a:rPr>
              <a:t>c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3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"white"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3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"gray55"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3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"gray 75"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),</a:t>
            </a:r>
            <a:br>
              <a:rPr lang="en" sz="13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las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3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xlab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3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"Correlation Coefficient (r)"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atransf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tanh, </a:t>
            </a:r>
            <a:r>
              <a:rPr lang="en" sz="13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legend =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300" kern="0">
                <a:solidFill>
                  <a:srgbClr val="880000"/>
                </a:solidFill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lang="en" sz="13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3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36" name="Google Shape;836;p94"/>
          <p:cNvPicPr preferRelativeResize="0"/>
          <p:nvPr/>
        </p:nvPicPr>
        <p:blipFill rotWithShape="1">
          <a:blip r:embed="rId4">
            <a:alphaModFix/>
          </a:blip>
          <a:srcRect t="8510"/>
          <a:stretch/>
        </p:blipFill>
        <p:spPr>
          <a:xfrm>
            <a:off x="5504997" y="3103183"/>
            <a:ext cx="5302427" cy="375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5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42" name="Google Shape;842;p95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9792" y="1188024"/>
            <a:ext cx="6548597" cy="191252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95"/>
          <p:cNvSpPr txBox="1"/>
          <p:nvPr/>
        </p:nvSpPr>
        <p:spPr>
          <a:xfrm>
            <a:off x="1745244" y="4013831"/>
            <a:ext cx="3806851" cy="233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would we expect publication bias to look like and why?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532" lvl="2" indent="-355579" algn="ctr">
              <a:spcBef>
                <a:spcPts val="371"/>
              </a:spcBef>
              <a:buClr>
                <a:srgbClr val="FFFFFF"/>
              </a:buClr>
              <a:buSzPts val="1600"/>
            </a:pP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4" name="Google Shape;844;p95"/>
          <p:cNvPicPr preferRelativeResize="0"/>
          <p:nvPr/>
        </p:nvPicPr>
        <p:blipFill rotWithShape="1">
          <a:blip r:embed="rId4">
            <a:alphaModFix/>
          </a:blip>
          <a:srcRect t="8510"/>
          <a:stretch/>
        </p:blipFill>
        <p:spPr>
          <a:xfrm>
            <a:off x="5504997" y="3103183"/>
            <a:ext cx="5302427" cy="375481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95"/>
          <p:cNvSpPr txBox="1"/>
          <p:nvPr/>
        </p:nvSpPr>
        <p:spPr>
          <a:xfrm>
            <a:off x="4209394" y="1910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6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1" name="Google Shape;851;p96"/>
          <p:cNvSpPr txBox="1"/>
          <p:nvPr/>
        </p:nvSpPr>
        <p:spPr>
          <a:xfrm>
            <a:off x="1687158" y="1814126"/>
            <a:ext cx="48867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major goals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Correcting for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graphical approaches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b="1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Trim and Fill</a:t>
            </a:r>
            <a:endParaRPr sz="1400" b="1" i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Radial plots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Calibri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‘p-curves’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20"/>
              </a:spcBef>
              <a:buClr>
                <a:srgbClr val="000000"/>
              </a:buClr>
            </a:pPr>
            <a:r>
              <a:rPr lang="en" sz="2408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Analytical </a:t>
            </a: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2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Egger’s 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 models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96"/>
          <p:cNvSpPr txBox="1"/>
          <p:nvPr/>
        </p:nvSpPr>
        <p:spPr>
          <a:xfrm>
            <a:off x="4209394" y="2672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53" name="Google Shape;853;p96"/>
          <p:cNvSpPr/>
          <p:nvPr/>
        </p:nvSpPr>
        <p:spPr>
          <a:xfrm>
            <a:off x="1629700" y="4802951"/>
            <a:ext cx="4368600" cy="175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54" name="Google Shape;854;p96"/>
          <p:cNvPicPr preferRelativeResize="0"/>
          <p:nvPr/>
        </p:nvPicPr>
        <p:blipFill rotWithShape="1">
          <a:blip r:embed="rId3">
            <a:alphaModFix/>
          </a:blip>
          <a:srcRect t="54485" r="49176"/>
          <a:stretch/>
        </p:blipFill>
        <p:spPr>
          <a:xfrm>
            <a:off x="6150971" y="3358545"/>
            <a:ext cx="4209300" cy="267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7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60" name="Google Shape;860;p97"/>
          <p:cNvSpPr txBox="1"/>
          <p:nvPr/>
        </p:nvSpPr>
        <p:spPr>
          <a:xfrm>
            <a:off x="1687158" y="1814126"/>
            <a:ext cx="48867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major goals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Correcting for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graphical approaches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Trim and Fill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Radial plots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Calibri"/>
              <a:buChar char="–"/>
            </a:pPr>
            <a:r>
              <a:rPr lang="en" sz="2000" b="1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‘p-curves’</a:t>
            </a:r>
            <a:endParaRPr sz="2000" b="1" i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20"/>
              </a:spcBef>
              <a:buClr>
                <a:srgbClr val="000000"/>
              </a:buClr>
            </a:pPr>
            <a:r>
              <a:rPr lang="en" sz="2408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Analytical </a:t>
            </a: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2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Egger’s 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 models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97"/>
          <p:cNvSpPr txBox="1"/>
          <p:nvPr/>
        </p:nvSpPr>
        <p:spPr>
          <a:xfrm>
            <a:off x="4209394" y="2672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62" name="Google Shape;862;p97"/>
          <p:cNvSpPr/>
          <p:nvPr/>
        </p:nvSpPr>
        <p:spPr>
          <a:xfrm>
            <a:off x="1629700" y="4802951"/>
            <a:ext cx="4368600" cy="175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63" name="Google Shape;86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850" y="3429002"/>
            <a:ext cx="4509327" cy="3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8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69" name="Google Shape;869;p98"/>
          <p:cNvSpPr txBox="1"/>
          <p:nvPr/>
        </p:nvSpPr>
        <p:spPr>
          <a:xfrm>
            <a:off x="1687158" y="1814126"/>
            <a:ext cx="48867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major goals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Correcting for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graphical approaches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Trim and Fill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Radial plots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Calibri"/>
              <a:buChar char="–"/>
            </a:pPr>
            <a:r>
              <a:rPr lang="en" sz="2000" b="1" i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‘p-curves’</a:t>
            </a:r>
            <a:endParaRPr sz="2000" b="1" i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20"/>
              </a:spcBef>
              <a:buClr>
                <a:srgbClr val="000000"/>
              </a:buClr>
            </a:pPr>
            <a:r>
              <a:rPr lang="en" sz="2408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Analytical </a:t>
            </a: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2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Egger’s 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 models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98"/>
          <p:cNvSpPr txBox="1"/>
          <p:nvPr/>
        </p:nvSpPr>
        <p:spPr>
          <a:xfrm>
            <a:off x="4209394" y="2672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1" name="Google Shape;871;p98"/>
          <p:cNvSpPr/>
          <p:nvPr/>
        </p:nvSpPr>
        <p:spPr>
          <a:xfrm>
            <a:off x="1629700" y="4802951"/>
            <a:ext cx="4368600" cy="175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72" name="Google Shape;87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850" y="3429002"/>
            <a:ext cx="4509327" cy="30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98"/>
          <p:cNvSpPr txBox="1"/>
          <p:nvPr/>
        </p:nvSpPr>
        <p:spPr>
          <a:xfrm>
            <a:off x="6235375" y="2205400"/>
            <a:ext cx="3807000" cy="10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Which distribution is from the null?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9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80" name="Google Shape;88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375" y="579828"/>
            <a:ext cx="6447252" cy="23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9"/>
          <p:cNvSpPr txBox="1">
            <a:spLocks noGrp="1"/>
          </p:cNvSpPr>
          <p:nvPr>
            <p:ph type="body" idx="1"/>
          </p:nvPr>
        </p:nvSpPr>
        <p:spPr>
          <a:xfrm>
            <a:off x="1570975" y="3522949"/>
            <a:ext cx="4131000" cy="29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80990">
              <a:spcBef>
                <a:spcPts val="459"/>
              </a:spcBef>
              <a:buSzPts val="2400"/>
            </a:pPr>
            <a:r>
              <a:rPr lang="en"/>
              <a:t>Researchers collect or select data or statistical analyses until non-significant results become significant</a:t>
            </a:r>
            <a:endParaRPr/>
          </a:p>
        </p:txBody>
      </p:sp>
      <p:pic>
        <p:nvPicPr>
          <p:cNvPr id="882" name="Google Shape;88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976" y="3280429"/>
            <a:ext cx="435292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99"/>
          <p:cNvSpPr txBox="1"/>
          <p:nvPr/>
        </p:nvSpPr>
        <p:spPr>
          <a:xfrm>
            <a:off x="6690975" y="3522949"/>
            <a:ext cx="2501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Assume no effect (i.e., null)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0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90" name="Google Shape;89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375" y="579828"/>
            <a:ext cx="6447252" cy="23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0"/>
          <p:cNvSpPr txBox="1">
            <a:spLocks noGrp="1"/>
          </p:cNvSpPr>
          <p:nvPr>
            <p:ph type="body" idx="1"/>
          </p:nvPr>
        </p:nvSpPr>
        <p:spPr>
          <a:xfrm>
            <a:off x="1570975" y="3522949"/>
            <a:ext cx="4131000" cy="29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80990">
              <a:spcBef>
                <a:spcPts val="459"/>
              </a:spcBef>
              <a:buSzPts val="2400"/>
            </a:pPr>
            <a:r>
              <a:rPr lang="en"/>
              <a:t>Researchers collect or select data or statistical analyses until non-significant results become significant</a:t>
            </a:r>
            <a:endParaRPr/>
          </a:p>
        </p:txBody>
      </p:sp>
      <p:pic>
        <p:nvPicPr>
          <p:cNvPr id="892" name="Google Shape;89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975" y="3429005"/>
            <a:ext cx="4286251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00"/>
          <p:cNvSpPr txBox="1"/>
          <p:nvPr/>
        </p:nvSpPr>
        <p:spPr>
          <a:xfrm>
            <a:off x="6925825" y="3663849"/>
            <a:ext cx="2501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Assume effect exists (i.e., alternative)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1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9" name="Google Shape;899;p101"/>
          <p:cNvSpPr txBox="1"/>
          <p:nvPr/>
        </p:nvSpPr>
        <p:spPr>
          <a:xfrm>
            <a:off x="1687158" y="1814126"/>
            <a:ext cx="48867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major goals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Correcting for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graphical approaches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Trim and Fill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Radial plots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Calibri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‘p-curves’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20"/>
              </a:spcBef>
              <a:buClr>
                <a:srgbClr val="000000"/>
              </a:buClr>
            </a:pPr>
            <a:r>
              <a:rPr lang="en" sz="2408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Analytical </a:t>
            </a: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2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Egger’s 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 models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01"/>
          <p:cNvSpPr txBox="1"/>
          <p:nvPr/>
        </p:nvSpPr>
        <p:spPr>
          <a:xfrm>
            <a:off x="4209394" y="2672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2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6" name="Google Shape;906;p102"/>
          <p:cNvSpPr txBox="1"/>
          <p:nvPr/>
        </p:nvSpPr>
        <p:spPr>
          <a:xfrm>
            <a:off x="1687158" y="1814126"/>
            <a:ext cx="48867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major goals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Correcting for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graphical approaches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Trim and Fill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Radial plots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Calibri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‘p-curves’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20"/>
              </a:spcBef>
              <a:buClr>
                <a:srgbClr val="000000"/>
              </a:buClr>
            </a:pPr>
            <a:r>
              <a:rPr lang="en" sz="2408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Analytical </a:t>
            </a: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2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Egger’s 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 models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102"/>
          <p:cNvSpPr txBox="1"/>
          <p:nvPr/>
        </p:nvSpPr>
        <p:spPr>
          <a:xfrm>
            <a:off x="4209394" y="2672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08" name="Google Shape;908;p102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5777" y="1597826"/>
            <a:ext cx="4226899" cy="15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02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5778" y="3105818"/>
            <a:ext cx="4226911" cy="335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952" y="528425"/>
            <a:ext cx="5405475" cy="18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2" y="1550078"/>
            <a:ext cx="4634649" cy="17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7" descr="ARR = \frac{\bar{X}_{T_{2}} - \bar{X}_{T_{1}}}{T_{2} - T_{1}}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2645" y="2418739"/>
            <a:ext cx="2329963" cy="69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7" descr="s^2_{ARR} = \left (\frac{1}{T_{2} - T_{1}} \right)^2 \left( \frac{SD_{T_{2}}^2}{n_{T_{2}}} + \frac{SD_{T_{1}}^2}{n_{T_{1}}} \right)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3051" y="3296769"/>
            <a:ext cx="3718027" cy="69627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7"/>
          <p:cNvSpPr txBox="1">
            <a:spLocks noGrp="1"/>
          </p:cNvSpPr>
          <p:nvPr>
            <p:ph type="title"/>
          </p:nvPr>
        </p:nvSpPr>
        <p:spPr>
          <a:xfrm>
            <a:off x="7176251" y="224375"/>
            <a:ext cx="327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 sz="4000" b="1"/>
              <a:t>Recap</a:t>
            </a:r>
            <a:endParaRPr sz="4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3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5" name="Google Shape;915;p103"/>
          <p:cNvSpPr txBox="1"/>
          <p:nvPr/>
        </p:nvSpPr>
        <p:spPr>
          <a:xfrm>
            <a:off x="1687158" y="1814126"/>
            <a:ext cx="4886700" cy="4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major goals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89" indent="-468619">
              <a:spcBef>
                <a:spcPts val="495"/>
              </a:spcBef>
              <a:buClr>
                <a:srgbClr val="FFFFFF"/>
              </a:buClr>
              <a:buSzPts val="2400"/>
              <a:buFont typeface="Calibri"/>
              <a:buAutoNum type="arabicPeriod"/>
            </a:pP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Correcting for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95"/>
              </a:spcBef>
              <a:buClr>
                <a:srgbClr val="FFFFFF"/>
              </a:buClr>
              <a:buSzPts val="2400"/>
            </a:pP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graphical approaches</a:t>
            </a:r>
            <a:r>
              <a:rPr lang="en"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Funnel Plots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Trim and Fill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Radial plots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Calibri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‘p-curves’</a:t>
            </a:r>
            <a:endParaRPr sz="20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420"/>
              </a:spcBef>
              <a:buClr>
                <a:srgbClr val="000000"/>
              </a:buClr>
            </a:pPr>
            <a:r>
              <a:rPr lang="en" sz="2408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Various Analytical </a:t>
            </a:r>
            <a:r>
              <a:rPr lang="en" sz="24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Approaches</a:t>
            </a:r>
            <a:endParaRPr sz="20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Egger’s 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66702">
              <a:spcBef>
                <a:spcPts val="42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Selection models</a:t>
            </a:r>
            <a:endParaRPr sz="1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03"/>
          <p:cNvSpPr txBox="1"/>
          <p:nvPr/>
        </p:nvSpPr>
        <p:spPr>
          <a:xfrm>
            <a:off x="4209394" y="267245"/>
            <a:ext cx="4209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17" name="Google Shape;917;p103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5777" y="1597826"/>
            <a:ext cx="4226899" cy="15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03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5778" y="3105818"/>
            <a:ext cx="4226911" cy="3358511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03"/>
          <p:cNvSpPr txBox="1"/>
          <p:nvPr/>
        </p:nvSpPr>
        <p:spPr>
          <a:xfrm>
            <a:off x="6172201" y="3163315"/>
            <a:ext cx="1271700" cy="369291"/>
          </a:xfrm>
          <a:prstGeom prst="rect">
            <a:avLst/>
          </a:prstGeom>
          <a:solidFill>
            <a:srgbClr val="E5B8B7">
              <a:alpha val="34900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03"/>
          <p:cNvSpPr txBox="1"/>
          <p:nvPr/>
        </p:nvSpPr>
        <p:spPr>
          <a:xfrm>
            <a:off x="6172201" y="3988313"/>
            <a:ext cx="1271700" cy="369291"/>
          </a:xfrm>
          <a:prstGeom prst="rect">
            <a:avLst/>
          </a:prstGeom>
          <a:solidFill>
            <a:srgbClr val="E5B8B7">
              <a:alpha val="34900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03"/>
          <p:cNvSpPr txBox="1"/>
          <p:nvPr/>
        </p:nvSpPr>
        <p:spPr>
          <a:xfrm>
            <a:off x="6187966" y="5240109"/>
            <a:ext cx="1271700" cy="369291"/>
          </a:xfrm>
          <a:prstGeom prst="rect">
            <a:avLst/>
          </a:prstGeom>
          <a:solidFill>
            <a:srgbClr val="E5B8B7">
              <a:alpha val="34900"/>
            </a:srgbClr>
          </a:solidFill>
          <a:ln w="9525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4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7" name="Google Shape;927;p104"/>
          <p:cNvSpPr txBox="1"/>
          <p:nvPr/>
        </p:nvSpPr>
        <p:spPr>
          <a:xfrm>
            <a:off x="2924830" y="222155"/>
            <a:ext cx="66635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Multi-level 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8" name="Google Shape;928;p104"/>
          <p:cNvSpPr txBox="1">
            <a:spLocks noGrp="1"/>
          </p:cNvSpPr>
          <p:nvPr>
            <p:ph type="body" idx="1"/>
          </p:nvPr>
        </p:nvSpPr>
        <p:spPr>
          <a:xfrm>
            <a:off x="1889233" y="4070099"/>
            <a:ext cx="8413531" cy="165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78" indent="-457178">
              <a:spcBef>
                <a:spcPts val="0"/>
              </a:spcBef>
              <a:buSzPts val="2400"/>
            </a:pPr>
            <a:r>
              <a:rPr lang="en" b="1"/>
              <a:t>Time-lag bias</a:t>
            </a:r>
            <a:endParaRPr/>
          </a:p>
          <a:p>
            <a:pPr marL="914354" lvl="1" indent="-457178">
              <a:spcBef>
                <a:spcPts val="400"/>
              </a:spcBef>
              <a:buSzPts val="2000"/>
            </a:pPr>
            <a:r>
              <a:rPr lang="en" sz="2000"/>
              <a:t>Initial results are inflated, usually lower powered, and over time effects converge on ‘true’ effect</a:t>
            </a:r>
            <a:endParaRPr/>
          </a:p>
          <a:p>
            <a:pPr marL="914354" lvl="1" indent="-457178">
              <a:spcBef>
                <a:spcPts val="400"/>
              </a:spcBef>
              <a:spcAft>
                <a:spcPts val="1200"/>
              </a:spcAft>
              <a:buSzPts val="2000"/>
            </a:pPr>
            <a:r>
              <a:rPr lang="en" sz="2000"/>
              <a:t>Cumulative meta-analysis</a:t>
            </a:r>
            <a:endParaRPr/>
          </a:p>
        </p:txBody>
      </p:sp>
      <p:sp>
        <p:nvSpPr>
          <p:cNvPr id="929" name="Google Shape;929;p104"/>
          <p:cNvSpPr txBox="1"/>
          <p:nvPr/>
        </p:nvSpPr>
        <p:spPr>
          <a:xfrm>
            <a:off x="1992037" y="5617082"/>
            <a:ext cx="8529145" cy="12661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1986" r="-1781" b="-1309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0" name="Google Shape;930;p104"/>
          <p:cNvSpPr txBox="1"/>
          <p:nvPr/>
        </p:nvSpPr>
        <p:spPr>
          <a:xfrm>
            <a:off x="1981197" y="1215597"/>
            <a:ext cx="8413531" cy="218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9" indent="-406390">
              <a:buClr>
                <a:srgbClr val="FFFFFF"/>
              </a:buClr>
              <a:buSzPts val="2800"/>
              <a:buFont typeface="Arial"/>
              <a:buChar char="•"/>
            </a:pPr>
            <a:r>
              <a:rPr lang="en" sz="28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 - ‘The file-drawer’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57178">
              <a:spcBef>
                <a:spcPts val="40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 or V as moderator in analysis (depending on whether intercept is significant) (Nakagawa et al. 2022)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57178">
              <a:spcBef>
                <a:spcPts val="40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Explicit inferential test for publication bias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57178">
              <a:spcBef>
                <a:spcPts val="40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correct meta-analytic mean (intercept) for when ‘no sampling error exists’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304782">
              <a:spcBef>
                <a:spcPts val="480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104"/>
          <p:cNvSpPr/>
          <p:nvPr/>
        </p:nvSpPr>
        <p:spPr>
          <a:xfrm>
            <a:off x="1889231" y="4037805"/>
            <a:ext cx="8586952" cy="28201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kern="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5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7" name="Google Shape;937;p105"/>
          <p:cNvSpPr txBox="1"/>
          <p:nvPr/>
        </p:nvSpPr>
        <p:spPr>
          <a:xfrm>
            <a:off x="2924829" y="222155"/>
            <a:ext cx="666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Multi-level 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8" name="Google Shape;938;p105"/>
          <p:cNvSpPr txBox="1"/>
          <p:nvPr/>
        </p:nvSpPr>
        <p:spPr>
          <a:xfrm>
            <a:off x="1524000" y="1149899"/>
            <a:ext cx="8944200" cy="1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77">
              <a:buClr>
                <a:srgbClr val="60A0B0"/>
              </a:buClr>
              <a:buSzPts val="1200"/>
            </a:pPr>
            <a:r>
              <a:rPr lang="en" sz="1200" i="1" kern="0">
                <a:solidFill>
                  <a:srgbClr val="60A0B0"/>
                </a:solidFill>
                <a:latin typeface="Courier"/>
                <a:ea typeface="Courier"/>
                <a:cs typeface="Courier"/>
                <a:sym typeface="Courier"/>
              </a:rPr>
              <a:t># Bubble plots!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p1 </a:t>
            </a:r>
            <a:r>
              <a:rPr lang="en" sz="12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orchaRd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bubble_plot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(metareg_se_time,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mod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"se"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group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"Ref"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arnold_data_endo,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xlab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"Sampling Standard Error (SE)"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ylab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"Zr”,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legend.pos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”bottom.left"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39" name="Google Shape;939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851" y="2936818"/>
            <a:ext cx="8242300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05"/>
          <p:cNvSpPr/>
          <p:nvPr/>
        </p:nvSpPr>
        <p:spPr>
          <a:xfrm>
            <a:off x="6169701" y="2693075"/>
            <a:ext cx="4306500" cy="416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kern="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6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6" name="Google Shape;946;p106"/>
          <p:cNvSpPr txBox="1"/>
          <p:nvPr/>
        </p:nvSpPr>
        <p:spPr>
          <a:xfrm>
            <a:off x="2924830" y="222155"/>
            <a:ext cx="66635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Multi-level 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7" name="Google Shape;947;p106"/>
          <p:cNvSpPr txBox="1">
            <a:spLocks noGrp="1"/>
          </p:cNvSpPr>
          <p:nvPr>
            <p:ph type="body" idx="1"/>
          </p:nvPr>
        </p:nvSpPr>
        <p:spPr>
          <a:xfrm>
            <a:off x="1907627" y="116602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78" indent="0">
              <a:spcBef>
                <a:spcPts val="0"/>
              </a:spcBef>
              <a:buClr>
                <a:srgbClr val="60A0B0"/>
              </a:buClr>
              <a:buSzPts val="1200"/>
              <a:buNone/>
            </a:pPr>
            <a:r>
              <a:rPr lang="en" sz="1200" i="1">
                <a:solidFill>
                  <a:srgbClr val="60A0B0"/>
                </a:solidFill>
                <a:latin typeface="Courier"/>
                <a:ea typeface="Courier"/>
                <a:cs typeface="Courier"/>
                <a:sym typeface="Courier"/>
              </a:rPr>
              <a:t># Including sampling standard error as moderator</a:t>
            </a:r>
            <a:br>
              <a:rPr lang="en" sz="1200"/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metareg_se </a:t>
            </a:r>
            <a:r>
              <a:rPr lang="en" sz="120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rma.mv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(Zr 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sqrt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(Zr_v),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V =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Zr_v,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test =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"t"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dfs =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"contain"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arnold_data_endo,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random =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list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Ref, 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obs))</a:t>
            </a:r>
            <a:br>
              <a:rPr lang="en" sz="1200"/>
            </a:br>
            <a:r>
              <a:rPr lang="en" sz="12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summary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(metareg_se)</a:t>
            </a:r>
            <a:endParaRPr/>
          </a:p>
          <a:p>
            <a:pPr marL="457178" indent="0">
              <a:spcBef>
                <a:spcPts val="240"/>
              </a:spcBef>
              <a:spcAft>
                <a:spcPts val="1200"/>
              </a:spcAft>
              <a:buSzPts val="1200"/>
              <a:buNone/>
            </a:pP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Multivariate Meta-Analysis Model (k = 209; method: REML)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  logLik  Deviance       AIC       BIC      AICc  ​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-77.9464  155.8928  163.8928  177.2237  164.0908  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Variance Components: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            estim    sqrt  nlvls  fixed  factor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sigma^2.1  0.0626  0.2503     62     no     Ref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sigma^2.2  0.0380  0.1951    209     no     obs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…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Model Results: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            estimate      se     tval   df    pval    ci.lb   ci.ub     ​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intrcpt      -0.0668  0.0727  -0.9184   60  0.3621  -0.2122  0.0787     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sqrt(Zr_v)    1.3908  0.3674   3.7857  207  0.0002   0.6665  2.1151  ***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---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Signif. codes:  0 '***' 0.001 '**' 0.01 '*' 0.05 '.' 0.1 ' ' 1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7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3" name="Google Shape;953;p107"/>
          <p:cNvSpPr txBox="1"/>
          <p:nvPr/>
        </p:nvSpPr>
        <p:spPr>
          <a:xfrm>
            <a:off x="2924829" y="222155"/>
            <a:ext cx="666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Multi-level 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4" name="Google Shape;954;p107"/>
          <p:cNvSpPr txBox="1">
            <a:spLocks noGrp="1"/>
          </p:cNvSpPr>
          <p:nvPr>
            <p:ph type="body" idx="1"/>
          </p:nvPr>
        </p:nvSpPr>
        <p:spPr>
          <a:xfrm>
            <a:off x="1889257" y="3741299"/>
            <a:ext cx="84135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77" indent="-457177">
              <a:spcBef>
                <a:spcPts val="0"/>
              </a:spcBef>
              <a:buSzPts val="2800"/>
            </a:pPr>
            <a:r>
              <a:rPr lang="en" sz="2800" b="1"/>
              <a:t>Time-lag bias</a:t>
            </a:r>
            <a:endParaRPr/>
          </a:p>
          <a:p>
            <a:pPr marL="914354" lvl="1" indent="-457177">
              <a:spcBef>
                <a:spcPts val="400"/>
              </a:spcBef>
              <a:buSzPts val="2000"/>
            </a:pPr>
            <a:r>
              <a:rPr lang="en" sz="2000"/>
              <a:t>Initial results are inflated, usually lower powered, and over time effects converge on ‘true’ effect</a:t>
            </a:r>
            <a:endParaRPr sz="2000"/>
          </a:p>
          <a:p>
            <a:pPr marL="914354" lvl="1" indent="-457177">
              <a:spcBef>
                <a:spcPts val="400"/>
              </a:spcBef>
              <a:buSzPts val="2000"/>
            </a:pPr>
            <a:r>
              <a:rPr lang="en" sz="2000"/>
              <a:t>If time-lag bias exists what would we predict if we included ‘year’ as a fixed effect (moderator) in the meta-regression model?</a:t>
            </a:r>
            <a:endParaRPr/>
          </a:p>
          <a:p>
            <a:pPr marL="914354" indent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55" name="Google Shape;955;p107"/>
          <p:cNvSpPr txBox="1"/>
          <p:nvPr/>
        </p:nvSpPr>
        <p:spPr>
          <a:xfrm>
            <a:off x="1981197" y="1215596"/>
            <a:ext cx="8413500" cy="2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77" indent="-457177">
              <a:buClr>
                <a:srgbClr val="FFFFFF"/>
              </a:buClr>
              <a:buSzPts val="2800"/>
              <a:buFont typeface="Arial"/>
              <a:buChar char="•"/>
            </a:pPr>
            <a:r>
              <a:rPr lang="en" sz="28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Publication bias - ‘The file-drawer’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57177">
              <a:spcBef>
                <a:spcPts val="40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 or V as moderator in analysis (depending on whether intercept is significant) (Nakagawa et al. 2022)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57177">
              <a:spcBef>
                <a:spcPts val="40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Explicit inferential test for publication bias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457177">
              <a:spcBef>
                <a:spcPts val="400"/>
              </a:spcBef>
              <a:buClr>
                <a:srgbClr val="FFFFFF"/>
              </a:buClr>
              <a:buSzPts val="2000"/>
              <a:buFont typeface="Arial"/>
              <a:buChar char="–"/>
            </a:pPr>
            <a:r>
              <a:rPr lang="en" sz="20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correct meta-analytic mean (intercept) for when ‘no sampling error exists’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914354" lvl="1" indent="-304780">
              <a:spcBef>
                <a:spcPts val="480"/>
              </a:spcBef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8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61" name="Google Shape;961;p108"/>
          <p:cNvSpPr txBox="1"/>
          <p:nvPr/>
        </p:nvSpPr>
        <p:spPr>
          <a:xfrm>
            <a:off x="2924830" y="222155"/>
            <a:ext cx="66635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Multi-level 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62" name="Google Shape;962;p108"/>
          <p:cNvSpPr txBox="1"/>
          <p:nvPr/>
        </p:nvSpPr>
        <p:spPr>
          <a:xfrm>
            <a:off x="1524002" y="1149900"/>
            <a:ext cx="8944303" cy="13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78">
              <a:buClr>
                <a:srgbClr val="60A0B0"/>
              </a:buClr>
              <a:buSzPts val="1200"/>
            </a:pPr>
            <a:r>
              <a:rPr lang="en" sz="1200" i="1" kern="0">
                <a:solidFill>
                  <a:srgbClr val="60A0B0"/>
                </a:solidFill>
                <a:latin typeface="Courier"/>
                <a:ea typeface="Courier"/>
                <a:cs typeface="Courier"/>
                <a:sym typeface="Courier"/>
              </a:rPr>
              <a:t># Bubble plots!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p1 </a:t>
            </a:r>
            <a:r>
              <a:rPr lang="en" sz="12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orchaRd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bubble_plot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(metareg_se_time,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mod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"se"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group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"Ref"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arnold_data_endo,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xlab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"Sampling Standard Error (SE)"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ylab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"Zr”,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legend.pos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”bottom.left"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p2 </a:t>
            </a:r>
            <a:r>
              <a:rPr lang="en" sz="12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orchaRd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bubble_plot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(metareg_se_time,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mod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"c_log_year"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group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"Ref"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arnold_data_endo,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xlab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"Publication Year (log-transformed &amp; scaled)"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ylab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"Zr”,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legend.pos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”none"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63" name="Google Shape;963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851" y="2936818"/>
            <a:ext cx="8242300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9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3. Meta-regression and Publication bias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69" name="Google Shape;969;p109"/>
          <p:cNvSpPr txBox="1"/>
          <p:nvPr/>
        </p:nvSpPr>
        <p:spPr>
          <a:xfrm>
            <a:off x="2924830" y="222155"/>
            <a:ext cx="66635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" sz="4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Multi-level Meta-regression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0" name="Google Shape;970;p109"/>
          <p:cNvSpPr txBox="1"/>
          <p:nvPr/>
        </p:nvSpPr>
        <p:spPr>
          <a:xfrm>
            <a:off x="1524002" y="1076329"/>
            <a:ext cx="894430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78">
              <a:buClr>
                <a:srgbClr val="60A0B0"/>
              </a:buClr>
              <a:buSzPts val="1200"/>
            </a:pPr>
            <a:r>
              <a:rPr lang="en" sz="1200" i="1" kern="0">
                <a:solidFill>
                  <a:srgbClr val="60A0B0"/>
                </a:solidFill>
                <a:latin typeface="Courier"/>
                <a:ea typeface="Courier"/>
                <a:cs typeface="Courier"/>
                <a:sym typeface="Courier"/>
              </a:rPr>
              <a:t># Including sampling standard error as moderator and year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arnold_data_endo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se </a:t>
            </a:r>
            <a:r>
              <a:rPr lang="en" sz="12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sqrt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(arnold_data_endo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Zr_v)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arnold_data_endo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c_log_year </a:t>
            </a:r>
            <a:r>
              <a:rPr lang="en" sz="12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scale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log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(arnold_data_endo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Year))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kern="0">
                <a:solidFill>
                  <a:srgbClr val="60A0B0"/>
                </a:solidFill>
                <a:latin typeface="Courier"/>
                <a:ea typeface="Courier"/>
                <a:cs typeface="Courier"/>
                <a:sym typeface="Courier"/>
              </a:rPr>
              <a:t># Fit model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metareg_se_time </a:t>
            </a:r>
            <a:r>
              <a:rPr lang="en" sz="1200" kern="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rma.mv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(Zr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se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log_year,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V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Zr_v,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test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"t"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dfs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"contain"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arnold_data_endo, </a:t>
            </a:r>
            <a:r>
              <a:rPr lang="en" sz="1200" kern="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random =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list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Ref, 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 kern="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 kern="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obs))</a:t>
            </a:r>
            <a:br>
              <a:rPr lang="en" sz="12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kern="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summary</a:t>
            </a: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(metareg_se_time)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178">
              <a:spcBef>
                <a:spcPts val="240"/>
              </a:spcBef>
              <a:buClr>
                <a:srgbClr val="FFFFFF"/>
              </a:buClr>
              <a:buSzPts val="1200"/>
            </a:pP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Multivariate Meta-Analysis Model (k = 209; method: REML)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logLik  Deviance       AIC       BIC      AICc  ​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-74.9818  149.9636  159.9636  176.6030  160.2636  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Variance Components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         estim    sqrt  nlvls  fixed  factor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sigma^2.1  0.0569  0.2385     62     no     Ref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sigma^2.2  0.0376  0.1940    209     no     obs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…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Model Results: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            estimate      se     tval   df    pval    ci.lb    ci.ub    ​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intrcpt      -0.0202  0.0733  -0.2757   59  0.7837  -0.1669   0.1265    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se            1.1444  0.3734   3.0644  206  0.0025   0.4081   1.8806  **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log_year     -0.0949  0.0408  -2.3251   59  0.0235  -0.1765  -0.0132   * </a:t>
            </a: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b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 kern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## Signif. codes:  0 '***' 0.001 '**' 0.01 '*' 0.05 '.' 0.1 ' ' 1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8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952" y="528425"/>
            <a:ext cx="5405475" cy="18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2" y="1550078"/>
            <a:ext cx="4634649" cy="17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8" descr="ARR = \frac{\bar{X}_{T_{2}} - \bar{X}_{T_{1}}}{T_{2} - T_{1}}" title="MathEquation,#ffff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2645" y="2418739"/>
            <a:ext cx="2329963" cy="69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8" descr="s^2_{ARR} = \left (\frac{1}{T_{2} - T_{1}} \right)^2 \left( \frac{SD_{T_{2}}^2}{n_{T_{2}}} + \frac{SD_{T_{1}}^2}{n_{T_{1}}} \right)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3051" y="3296769"/>
            <a:ext cx="3718027" cy="69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8"/>
          <p:cNvPicPr preferRelativeResize="0"/>
          <p:nvPr/>
        </p:nvPicPr>
        <p:blipFill rotWithShape="1">
          <a:blip r:embed="rId7">
            <a:alphaModFix/>
          </a:blip>
          <a:srcRect r="66813" b="9181"/>
          <a:stretch/>
        </p:blipFill>
        <p:spPr>
          <a:xfrm>
            <a:off x="3679751" y="4063152"/>
            <a:ext cx="1696000" cy="2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8"/>
          <p:cNvPicPr preferRelativeResize="0"/>
          <p:nvPr/>
        </p:nvPicPr>
        <p:blipFill rotWithShape="1">
          <a:blip r:embed="rId7">
            <a:alphaModFix/>
          </a:blip>
          <a:srcRect l="77078" b="44821"/>
          <a:stretch/>
        </p:blipFill>
        <p:spPr>
          <a:xfrm>
            <a:off x="5375751" y="4063149"/>
            <a:ext cx="1171400" cy="15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8"/>
          <p:cNvPicPr preferRelativeResize="0"/>
          <p:nvPr/>
        </p:nvPicPr>
        <p:blipFill rotWithShape="1">
          <a:blip r:embed="rId7">
            <a:alphaModFix/>
          </a:blip>
          <a:srcRect l="33422" t="57295" r="5687" b="24035"/>
          <a:stretch/>
        </p:blipFill>
        <p:spPr>
          <a:xfrm>
            <a:off x="5375752" y="6071225"/>
            <a:ext cx="3111925" cy="5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8"/>
          <p:cNvSpPr/>
          <p:nvPr/>
        </p:nvSpPr>
        <p:spPr>
          <a:xfrm>
            <a:off x="5375751" y="5551825"/>
            <a:ext cx="1171500" cy="51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4" name="Google Shape;594;p68"/>
          <p:cNvSpPr/>
          <p:nvPr/>
        </p:nvSpPr>
        <p:spPr>
          <a:xfrm>
            <a:off x="6547251" y="4063151"/>
            <a:ext cx="1940400" cy="20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5" name="Google Shape;595;p68"/>
          <p:cNvSpPr txBox="1">
            <a:spLocks noGrp="1"/>
          </p:cNvSpPr>
          <p:nvPr>
            <p:ph type="title"/>
          </p:nvPr>
        </p:nvSpPr>
        <p:spPr>
          <a:xfrm>
            <a:off x="7176251" y="224375"/>
            <a:ext cx="327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 sz="4000" b="1"/>
              <a:t>Recap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6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952" y="528425"/>
            <a:ext cx="5405475" cy="18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9"/>
          <p:cNvPicPr preferRelativeResize="0"/>
          <p:nvPr/>
        </p:nvPicPr>
        <p:blipFill rotWithShape="1">
          <a:blip r:embed="rId4">
            <a:alphaModFix/>
          </a:blip>
          <a:srcRect r="66813" b="9181"/>
          <a:stretch/>
        </p:blipFill>
        <p:spPr>
          <a:xfrm>
            <a:off x="3679751" y="4063152"/>
            <a:ext cx="1696000" cy="2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2" y="1550078"/>
            <a:ext cx="4634649" cy="17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9"/>
          <p:cNvPicPr preferRelativeResize="0"/>
          <p:nvPr/>
        </p:nvPicPr>
        <p:blipFill rotWithShape="1">
          <a:blip r:embed="rId4">
            <a:alphaModFix/>
          </a:blip>
          <a:srcRect l="77078" b="44821"/>
          <a:stretch/>
        </p:blipFill>
        <p:spPr>
          <a:xfrm>
            <a:off x="5375751" y="4063149"/>
            <a:ext cx="1171400" cy="15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9"/>
          <p:cNvPicPr preferRelativeResize="0"/>
          <p:nvPr/>
        </p:nvPicPr>
        <p:blipFill rotWithShape="1">
          <a:blip r:embed="rId4">
            <a:alphaModFix/>
          </a:blip>
          <a:srcRect l="33422" t="57295" r="5687" b="24035"/>
          <a:stretch/>
        </p:blipFill>
        <p:spPr>
          <a:xfrm>
            <a:off x="5375752" y="6071225"/>
            <a:ext cx="3111925" cy="5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9"/>
          <p:cNvSpPr/>
          <p:nvPr/>
        </p:nvSpPr>
        <p:spPr>
          <a:xfrm>
            <a:off x="5375751" y="5551825"/>
            <a:ext cx="1171500" cy="51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06" name="Google Shape;606;p69" descr="ARR = \frac{\bar{X}_{T_{2}} - \bar{X}_{T_{1}}}{T_{2} - T_{1}}" title="MathEquation,#fffff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2645" y="2418739"/>
            <a:ext cx="2329963" cy="69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9" descr="s^2_{ARR} = \left (\frac{1}{T_{2} - T_{1}} \right)^2 \left( \frac{SD_{T_{2}}^2}{n_{T_{2}}} + \frac{SD_{T_{1}}^2}{n_{T_{1}}} \right)" title="MathEquation,#fffff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3051" y="3296769"/>
            <a:ext cx="3718027" cy="69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7252" y="4063151"/>
            <a:ext cx="2436483" cy="22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9"/>
          <p:cNvSpPr/>
          <p:nvPr/>
        </p:nvSpPr>
        <p:spPr>
          <a:xfrm>
            <a:off x="8487675" y="6221651"/>
            <a:ext cx="4962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0" name="Google Shape;610;p69"/>
          <p:cNvSpPr txBox="1">
            <a:spLocks noGrp="1"/>
          </p:cNvSpPr>
          <p:nvPr>
            <p:ph type="title"/>
          </p:nvPr>
        </p:nvSpPr>
        <p:spPr>
          <a:xfrm>
            <a:off x="7176251" y="224375"/>
            <a:ext cx="327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 sz="4000" b="1"/>
              <a:t>Recap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0"/>
          <p:cNvSpPr txBox="1">
            <a:spLocks noGrp="1"/>
          </p:cNvSpPr>
          <p:nvPr>
            <p:ph type="body" idx="1"/>
          </p:nvPr>
        </p:nvSpPr>
        <p:spPr>
          <a:xfrm>
            <a:off x="1723625" y="1987801"/>
            <a:ext cx="8807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74641">
              <a:lnSpc>
                <a:spcPct val="150000"/>
              </a:lnSpc>
              <a:spcBef>
                <a:spcPts val="0"/>
              </a:spcBef>
              <a:buSzPts val="2300"/>
              <a:buAutoNum type="arabicPeriod"/>
            </a:pPr>
            <a:r>
              <a:rPr lang="en" sz="2300"/>
              <a:t>Finding generality across studies on the same (similar) topics</a:t>
            </a:r>
            <a:endParaRPr sz="23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BFBFBF"/>
              </a:buClr>
              <a:buSzPts val="1900"/>
            </a:pPr>
            <a:r>
              <a:rPr lang="en" sz="1900">
                <a:solidFill>
                  <a:srgbClr val="BFBFBF"/>
                </a:solidFill>
              </a:rPr>
              <a:t>Meta-analysis</a:t>
            </a:r>
            <a:endParaRPr sz="19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BFBFBF"/>
              </a:buClr>
              <a:buSzPts val="1900"/>
            </a:pPr>
            <a:r>
              <a:rPr lang="en" sz="1900">
                <a:solidFill>
                  <a:srgbClr val="BFBFBF"/>
                </a:solidFill>
              </a:rPr>
              <a:t>Subgroup meta-analysis</a:t>
            </a:r>
            <a:endParaRPr sz="2300"/>
          </a:p>
          <a:p>
            <a:pPr indent="0">
              <a:lnSpc>
                <a:spcPct val="150000"/>
              </a:lnSpc>
              <a:spcBef>
                <a:spcPts val="544"/>
              </a:spcBef>
              <a:buNone/>
            </a:pPr>
            <a:endParaRPr sz="1900"/>
          </a:p>
        </p:txBody>
      </p:sp>
      <p:sp>
        <p:nvSpPr>
          <p:cNvPr id="616" name="Google Shape;616;p70"/>
          <p:cNvSpPr txBox="1">
            <a:spLocks noGrp="1"/>
          </p:cNvSpPr>
          <p:nvPr>
            <p:ph type="title"/>
          </p:nvPr>
        </p:nvSpPr>
        <p:spPr>
          <a:xfrm>
            <a:off x="1801875" y="262926"/>
            <a:ext cx="880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 sz="4000" b="1"/>
              <a:t>Recap: Three main aims of </a:t>
            </a:r>
            <a:br>
              <a:rPr lang="en" sz="4000" b="1"/>
            </a:br>
            <a:r>
              <a:rPr lang="en" sz="4000" b="1"/>
              <a:t>meta-analysis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1"/>
          <p:cNvSpPr txBox="1"/>
          <p:nvPr/>
        </p:nvSpPr>
        <p:spPr>
          <a:xfrm>
            <a:off x="6949327" y="3218052"/>
            <a:ext cx="3500100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44" indent="-317492">
              <a:buClr>
                <a:srgbClr val="FFFFFF"/>
              </a:buClr>
              <a:buSzPts val="2300"/>
              <a:buFont typeface="Arial"/>
              <a:buChar char="•"/>
            </a:pPr>
            <a:r>
              <a:rPr lang="en" sz="23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Overall meta-analytic mean as 0.167</a:t>
            </a: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℃</a:t>
            </a:r>
            <a:endParaRPr sz="19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44" indent="-171446">
              <a:buClr>
                <a:srgbClr val="FFFFFF"/>
              </a:buClr>
              <a:buSzPts val="1800"/>
            </a:pPr>
            <a:endParaRPr sz="2300" b="1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44" indent="-317492">
              <a:buClr>
                <a:srgbClr val="FFFFFF"/>
              </a:buClr>
              <a:buSzPts val="2300"/>
              <a:buFont typeface="Arial"/>
              <a:buChar char="•"/>
            </a:pPr>
            <a:r>
              <a:rPr lang="en" sz="2300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95% confidence interval of 0.101 to 0.233</a:t>
            </a:r>
            <a:r>
              <a:rPr lang="en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℃</a:t>
            </a:r>
            <a:endParaRPr sz="19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2" name="Google Shape;622;p71"/>
          <p:cNvSpPr txBox="1"/>
          <p:nvPr/>
        </p:nvSpPr>
        <p:spPr>
          <a:xfrm>
            <a:off x="1524000" y="-10511"/>
            <a:ext cx="9144000" cy="36929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en" b="1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Meta-Analysis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3" name="Google Shape;623;p71"/>
          <p:cNvSpPr txBox="1">
            <a:spLocks noGrp="1"/>
          </p:cNvSpPr>
          <p:nvPr>
            <p:ph type="title"/>
          </p:nvPr>
        </p:nvSpPr>
        <p:spPr>
          <a:xfrm>
            <a:off x="6505903" y="459703"/>
            <a:ext cx="4162200" cy="21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 sz="4000"/>
              <a:t>Multilevel </a:t>
            </a:r>
            <a:br>
              <a:rPr lang="en" sz="4000"/>
            </a:br>
            <a:r>
              <a:rPr lang="en" sz="4000"/>
              <a:t>Meta-analytic Model</a:t>
            </a:r>
            <a:endParaRPr sz="4000"/>
          </a:p>
        </p:txBody>
      </p:sp>
      <p:sp>
        <p:nvSpPr>
          <p:cNvPr id="624" name="Google Shape;624;p71"/>
          <p:cNvSpPr txBox="1">
            <a:spLocks noGrp="1"/>
          </p:cNvSpPr>
          <p:nvPr>
            <p:ph type="body" idx="1"/>
          </p:nvPr>
        </p:nvSpPr>
        <p:spPr>
          <a:xfrm>
            <a:off x="1060347" y="630633"/>
            <a:ext cx="8970300" cy="4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77" indent="0">
              <a:spcBef>
                <a:spcPts val="0"/>
              </a:spcBef>
              <a:spcAft>
                <a:spcPts val="1200"/>
              </a:spcAft>
              <a:buClr>
                <a:srgbClr val="60A0B0"/>
              </a:buClr>
              <a:buSzPts val="1200"/>
              <a:buNone/>
            </a:pPr>
            <a:r>
              <a:rPr lang="en" sz="1200" i="1">
                <a:solidFill>
                  <a:srgbClr val="60A0B0"/>
                </a:solidFill>
                <a:latin typeface="Courier"/>
                <a:ea typeface="Courier"/>
                <a:cs typeface="Courier"/>
                <a:sym typeface="Courier"/>
              </a:rPr>
              <a:t># Multi-level meta-analytic model</a:t>
            </a:r>
            <a:br>
              <a:rPr lang="en" sz="1200"/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MLMA </a:t>
            </a:r>
            <a:r>
              <a:rPr lang="en" sz="1200">
                <a:solidFill>
                  <a:srgbClr val="007020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metafor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::</a:t>
            </a:r>
            <a:r>
              <a:rPr lang="en" sz="12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rma.mv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yi=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ARR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V =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V_ARR, </a:t>
            </a:r>
            <a:br>
              <a:rPr lang="en" sz="1200"/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              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method=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"REML"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,</a:t>
            </a:r>
            <a:br>
              <a:rPr lang="en" sz="1200"/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              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random=</a:t>
            </a:r>
            <a:r>
              <a:rPr lang="en" sz="1200">
                <a:solidFill>
                  <a:srgbClr val="00FFFF"/>
                </a:solidFill>
                <a:latin typeface="Courier"/>
                <a:ea typeface="Courier"/>
                <a:cs typeface="Courier"/>
                <a:sym typeface="Courier"/>
              </a:rPr>
              <a:t>list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species_ID,</a:t>
            </a:r>
            <a:br>
              <a:rPr lang="en" sz="1200"/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                           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authors,</a:t>
            </a:r>
            <a:br>
              <a:rPr lang="en" sz="1200"/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                           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~</a:t>
            </a:r>
            <a:r>
              <a:rPr lang="en" sz="1200">
                <a:solidFill>
                  <a:srgbClr val="40A070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|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es_ID), </a:t>
            </a:r>
            <a:br>
              <a:rPr lang="en" sz="1200"/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              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dfs =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"contain"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,</a:t>
            </a:r>
            <a:br>
              <a:rPr lang="en" sz="1200"/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              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test=</a:t>
            </a:r>
            <a:r>
              <a:rPr lang="en" sz="1200">
                <a:solidFill>
                  <a:srgbClr val="4070A0"/>
                </a:solidFill>
                <a:latin typeface="Courier"/>
                <a:ea typeface="Courier"/>
                <a:cs typeface="Courier"/>
                <a:sym typeface="Courier"/>
              </a:rPr>
              <a:t>"t"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,</a:t>
            </a:r>
            <a:br>
              <a:rPr lang="en" sz="1200"/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                   </a:t>
            </a:r>
            <a:r>
              <a:rPr lang="en" sz="1200">
                <a:solidFill>
                  <a:srgbClr val="7D9029"/>
                </a:solidFill>
                <a:latin typeface="Courier"/>
                <a:ea typeface="Courier"/>
                <a:cs typeface="Courier"/>
                <a:sym typeface="Courier"/>
              </a:rPr>
              <a:t>data=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asr_dat)</a:t>
            </a:r>
            <a:br>
              <a:rPr lang="en" sz="1200"/>
            </a:b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Multivariate Meta-Analysis Model (k = 123; method: REML)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Variance Components: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            estim    sqrt  nlvls  fixed      factor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sigma^2.1  0.0008  0.0280     29     no  species_ID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sigma^2.2  0.0154  0.1241     21     no     authors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sigma^2.3  0.0097  0.0987    123     no       es_ID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Test for Heterogeneity: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Q(df = 122) = 3941.0055, p-val &lt; .0001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Model Results: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estimate      se    tval  df    pval   ci.lb   ci.ub     ​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  0.1668  0.0316  5.2857  20  &lt;.0001  0.1010  0.2327  ***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---</a:t>
            </a:r>
            <a:br>
              <a:rPr lang="en" sz="1200"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## Signif. codes:  0 '***' 0.001 '**' 0.01 '*' 0.05 '.' 0.1 ' '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2"/>
          <p:cNvSpPr txBox="1">
            <a:spLocks noGrp="1"/>
          </p:cNvSpPr>
          <p:nvPr>
            <p:ph type="body" idx="1"/>
          </p:nvPr>
        </p:nvSpPr>
        <p:spPr>
          <a:xfrm>
            <a:off x="1723625" y="1987801"/>
            <a:ext cx="8807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74641">
              <a:lnSpc>
                <a:spcPct val="150000"/>
              </a:lnSpc>
              <a:spcBef>
                <a:spcPts val="0"/>
              </a:spcBef>
              <a:buSzPts val="2300"/>
              <a:buAutoNum type="arabicPeriod"/>
            </a:pPr>
            <a:r>
              <a:rPr lang="en" sz="2300"/>
              <a:t>Finding generality across studies on the same (similar) topics</a:t>
            </a:r>
            <a:endParaRPr sz="23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BFBFBF"/>
              </a:buClr>
              <a:buSzPts val="1900"/>
            </a:pPr>
            <a:r>
              <a:rPr lang="en" sz="1900">
                <a:solidFill>
                  <a:srgbClr val="BFBFBF"/>
                </a:solidFill>
              </a:rPr>
              <a:t>Meta-analysis</a:t>
            </a:r>
            <a:endParaRPr sz="19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BFBFBF"/>
              </a:buClr>
              <a:buSzPts val="1900"/>
            </a:pPr>
            <a:r>
              <a:rPr lang="en" sz="1900">
                <a:solidFill>
                  <a:srgbClr val="BFBFBF"/>
                </a:solidFill>
              </a:rPr>
              <a:t>Subgroup meta-analysis</a:t>
            </a:r>
            <a:endParaRPr sz="2300"/>
          </a:p>
          <a:p>
            <a:pPr indent="-374641">
              <a:lnSpc>
                <a:spcPct val="150000"/>
              </a:lnSpc>
              <a:spcBef>
                <a:spcPts val="0"/>
              </a:spcBef>
              <a:buSzPts val="2300"/>
              <a:buAutoNum type="arabicPeriod"/>
            </a:pPr>
            <a:r>
              <a:rPr lang="en" sz="2300"/>
              <a:t>Finding consistency (inconsistency) among studies</a:t>
            </a:r>
            <a:endParaRPr sz="2300"/>
          </a:p>
          <a:p>
            <a:pPr lvl="1" indent="-349242">
              <a:lnSpc>
                <a:spcPct val="150000"/>
              </a:lnSpc>
              <a:spcBef>
                <a:spcPts val="0"/>
              </a:spcBef>
              <a:buClr>
                <a:srgbClr val="D99593"/>
              </a:buClr>
              <a:buSzPts val="1900"/>
            </a:pPr>
            <a:r>
              <a:rPr lang="en" sz="1900">
                <a:solidFill>
                  <a:srgbClr val="D99593"/>
                </a:solidFill>
              </a:rPr>
              <a:t>Heterogeneity analysis</a:t>
            </a:r>
            <a:endParaRPr sz="1900"/>
          </a:p>
          <a:p>
            <a:pPr indent="0">
              <a:lnSpc>
                <a:spcPct val="150000"/>
              </a:lnSpc>
              <a:spcBef>
                <a:spcPts val="544"/>
              </a:spcBef>
              <a:buNone/>
            </a:pPr>
            <a:endParaRPr sz="1900"/>
          </a:p>
        </p:txBody>
      </p:sp>
      <p:sp>
        <p:nvSpPr>
          <p:cNvPr id="630" name="Google Shape;630;p72"/>
          <p:cNvSpPr txBox="1">
            <a:spLocks noGrp="1"/>
          </p:cNvSpPr>
          <p:nvPr>
            <p:ph type="title"/>
          </p:nvPr>
        </p:nvSpPr>
        <p:spPr>
          <a:xfrm>
            <a:off x="1801875" y="262926"/>
            <a:ext cx="880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" sz="4000" b="1"/>
              <a:t>Recap: Three main aims of </a:t>
            </a:r>
            <a:br>
              <a:rPr lang="en" sz="4000" b="1"/>
            </a:br>
            <a:r>
              <a:rPr lang="en" sz="4000" b="1"/>
              <a:t>meta-analysis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4687</Words>
  <Application>Microsoft Macintosh PowerPoint</Application>
  <PresentationFormat>Widescreen</PresentationFormat>
  <Paragraphs>368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Courier</vt:lpstr>
      <vt:lpstr>Simple Dark</vt:lpstr>
      <vt:lpstr>Meta-analysis: Publication biases and what to do about them?</vt:lpstr>
      <vt:lpstr>Recap</vt:lpstr>
      <vt:lpstr>Recap</vt:lpstr>
      <vt:lpstr>Recap</vt:lpstr>
      <vt:lpstr>Recap</vt:lpstr>
      <vt:lpstr>Recap</vt:lpstr>
      <vt:lpstr>Recap: Three main aims of  meta-analysis</vt:lpstr>
      <vt:lpstr>Multilevel  Meta-analytic Model</vt:lpstr>
      <vt:lpstr>Recap: Three main aims of  meta-analysis</vt:lpstr>
      <vt:lpstr>PowerPoint Presentation</vt:lpstr>
      <vt:lpstr>PowerPoint Presentation</vt:lpstr>
      <vt:lpstr>PowerPoint Presentation</vt:lpstr>
      <vt:lpstr>Recap: Three main aims of  meta-analysis</vt:lpstr>
      <vt:lpstr>We found variation (a lot)! Now what? Multilevel Meta-regression</vt:lpstr>
      <vt:lpstr>We found variation (a lot)! Now what? Multilevel Meta-regression</vt:lpstr>
      <vt:lpstr>We found variation (a lot)! Now what? Multilevel Meta-regression</vt:lpstr>
      <vt:lpstr>Biological Drivers…..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</vt:lpstr>
      <vt:lpstr>We found variation (a lot)! Now what? Multilevel Meta-regression</vt:lpstr>
      <vt:lpstr>Publication bias</vt:lpstr>
      <vt:lpstr>How do we know these biases exist?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Meta-analysis: Publication biases and what to do about them?</dc:title>
  <dc:creator>Daniel Noble</dc:creator>
  <cp:lastModifiedBy>Daniel Noble</cp:lastModifiedBy>
  <cp:revision>1</cp:revision>
  <dcterms:created xsi:type="dcterms:W3CDTF">2022-10-10T09:04:29Z</dcterms:created>
  <dcterms:modified xsi:type="dcterms:W3CDTF">2022-10-10T09:05:40Z</dcterms:modified>
</cp:coreProperties>
</file>